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34" r:id="rId5"/>
    <p:sldId id="330" r:id="rId6"/>
    <p:sldId id="331" r:id="rId7"/>
    <p:sldId id="332" r:id="rId8"/>
    <p:sldId id="262" r:id="rId9"/>
    <p:sldId id="263" r:id="rId10"/>
    <p:sldId id="299" r:id="rId11"/>
    <p:sldId id="302" r:id="rId12"/>
    <p:sldId id="264" r:id="rId13"/>
    <p:sldId id="266" r:id="rId14"/>
    <p:sldId id="265" r:id="rId15"/>
    <p:sldId id="276" r:id="rId16"/>
    <p:sldId id="303" r:id="rId17"/>
    <p:sldId id="293" r:id="rId18"/>
    <p:sldId id="277"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6" r:id="rId36"/>
    <p:sldId id="319" r:id="rId37"/>
    <p:sldId id="322" r:id="rId38"/>
    <p:sldId id="323" r:id="rId39"/>
    <p:sldId id="324" r:id="rId40"/>
    <p:sldId id="289" r:id="rId41"/>
    <p:sldId id="320" r:id="rId42"/>
    <p:sldId id="274" r:id="rId43"/>
    <p:sldId id="333"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8" d="100"/>
          <a:sy n="68" d="100"/>
        </p:scale>
        <p:origin x="78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docs.spacexdata.co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docs.spacexdata.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C7A86-4D0A-48F4-A68F-16079A99841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BFBF1D4-13EB-4A25-A575-4D7F099FB207}">
      <dgm:prSet/>
      <dgm:spPr/>
      <dgm:t>
        <a:bodyPr/>
        <a:lstStyle/>
        <a:p>
          <a:pPr>
            <a:defRPr cap="all"/>
          </a:pPr>
          <a:r>
            <a:rPr lang="en-US"/>
            <a:t>Executive Summary</a:t>
          </a:r>
        </a:p>
      </dgm:t>
    </dgm:pt>
    <dgm:pt modelId="{BDE0AB99-7F0C-401B-8879-3C706D037108}" type="parTrans" cxnId="{D3A83069-BDED-4EC6-B78D-422F31BDDD64}">
      <dgm:prSet/>
      <dgm:spPr/>
      <dgm:t>
        <a:bodyPr/>
        <a:lstStyle/>
        <a:p>
          <a:endParaRPr lang="en-US"/>
        </a:p>
      </dgm:t>
    </dgm:pt>
    <dgm:pt modelId="{D9E54962-384C-4826-9FF8-58EF28235C3D}" type="sibTrans" cxnId="{D3A83069-BDED-4EC6-B78D-422F31BDDD64}">
      <dgm:prSet/>
      <dgm:spPr/>
      <dgm:t>
        <a:bodyPr/>
        <a:lstStyle/>
        <a:p>
          <a:endParaRPr lang="en-US"/>
        </a:p>
      </dgm:t>
    </dgm:pt>
    <dgm:pt modelId="{57EB9866-BFA8-41D6-BF6F-686E6BD6E6BA}">
      <dgm:prSet/>
      <dgm:spPr/>
      <dgm:t>
        <a:bodyPr/>
        <a:lstStyle/>
        <a:p>
          <a:pPr>
            <a:defRPr cap="all"/>
          </a:pPr>
          <a:r>
            <a:rPr lang="en-US"/>
            <a:t>Introduction</a:t>
          </a:r>
        </a:p>
      </dgm:t>
    </dgm:pt>
    <dgm:pt modelId="{52536D5B-CB06-45DA-9489-06018B631349}" type="parTrans" cxnId="{F8A71924-C922-4848-A613-58770DED0798}">
      <dgm:prSet/>
      <dgm:spPr/>
      <dgm:t>
        <a:bodyPr/>
        <a:lstStyle/>
        <a:p>
          <a:endParaRPr lang="en-US"/>
        </a:p>
      </dgm:t>
    </dgm:pt>
    <dgm:pt modelId="{7987B3AB-BC92-4153-97CC-E2D0137425EE}" type="sibTrans" cxnId="{F8A71924-C922-4848-A613-58770DED0798}">
      <dgm:prSet/>
      <dgm:spPr/>
      <dgm:t>
        <a:bodyPr/>
        <a:lstStyle/>
        <a:p>
          <a:endParaRPr lang="en-US"/>
        </a:p>
      </dgm:t>
    </dgm:pt>
    <dgm:pt modelId="{A1B97A86-EEA5-40CD-8B52-F9736A9C35CE}">
      <dgm:prSet/>
      <dgm:spPr/>
      <dgm:t>
        <a:bodyPr/>
        <a:lstStyle/>
        <a:p>
          <a:pPr>
            <a:defRPr cap="all"/>
          </a:pPr>
          <a:r>
            <a:rPr lang="en-US"/>
            <a:t>Methodology</a:t>
          </a:r>
        </a:p>
      </dgm:t>
    </dgm:pt>
    <dgm:pt modelId="{B0A1444C-A7B2-4EC1-85B4-C1FC3EF4B814}" type="parTrans" cxnId="{4AE6E704-6C1D-4B15-A4FD-5E3FFE133A71}">
      <dgm:prSet/>
      <dgm:spPr/>
      <dgm:t>
        <a:bodyPr/>
        <a:lstStyle/>
        <a:p>
          <a:endParaRPr lang="en-US"/>
        </a:p>
      </dgm:t>
    </dgm:pt>
    <dgm:pt modelId="{EA3070AB-A2FD-4F1B-97BC-092874CFDC15}" type="sibTrans" cxnId="{4AE6E704-6C1D-4B15-A4FD-5E3FFE133A71}">
      <dgm:prSet/>
      <dgm:spPr/>
      <dgm:t>
        <a:bodyPr/>
        <a:lstStyle/>
        <a:p>
          <a:endParaRPr lang="en-US"/>
        </a:p>
      </dgm:t>
    </dgm:pt>
    <dgm:pt modelId="{2F030905-1147-439A-96D2-DBCA15C17294}">
      <dgm:prSet/>
      <dgm:spPr/>
      <dgm:t>
        <a:bodyPr/>
        <a:lstStyle/>
        <a:p>
          <a:pPr>
            <a:defRPr cap="all"/>
          </a:pPr>
          <a:r>
            <a:rPr lang="en-US"/>
            <a:t>Results</a:t>
          </a:r>
        </a:p>
      </dgm:t>
    </dgm:pt>
    <dgm:pt modelId="{230AADA0-5573-4DC0-8EE6-2E88507E117C}" type="parTrans" cxnId="{37A10BF9-E33B-4CC3-AFE7-A502B63E6C0E}">
      <dgm:prSet/>
      <dgm:spPr/>
      <dgm:t>
        <a:bodyPr/>
        <a:lstStyle/>
        <a:p>
          <a:endParaRPr lang="en-US"/>
        </a:p>
      </dgm:t>
    </dgm:pt>
    <dgm:pt modelId="{8E98C843-F131-4208-9D7C-C0248F23BBA1}" type="sibTrans" cxnId="{37A10BF9-E33B-4CC3-AFE7-A502B63E6C0E}">
      <dgm:prSet/>
      <dgm:spPr/>
      <dgm:t>
        <a:bodyPr/>
        <a:lstStyle/>
        <a:p>
          <a:endParaRPr lang="en-US"/>
        </a:p>
      </dgm:t>
    </dgm:pt>
    <dgm:pt modelId="{35404D1D-8B7C-43BA-B7E5-5EE727C33717}">
      <dgm:prSet/>
      <dgm:spPr/>
      <dgm:t>
        <a:bodyPr/>
        <a:lstStyle/>
        <a:p>
          <a:pPr>
            <a:defRPr cap="all"/>
          </a:pPr>
          <a:r>
            <a:rPr lang="en-US"/>
            <a:t>Conclusion</a:t>
          </a:r>
        </a:p>
      </dgm:t>
    </dgm:pt>
    <dgm:pt modelId="{4C8A1000-B588-405B-834E-B85AB6B2C300}" type="parTrans" cxnId="{C1E7CB22-4ABC-4C65-83A6-E0C834F09998}">
      <dgm:prSet/>
      <dgm:spPr/>
      <dgm:t>
        <a:bodyPr/>
        <a:lstStyle/>
        <a:p>
          <a:endParaRPr lang="en-US"/>
        </a:p>
      </dgm:t>
    </dgm:pt>
    <dgm:pt modelId="{0A8DDCFC-C57A-4278-A8EC-38EE3B7975FB}" type="sibTrans" cxnId="{C1E7CB22-4ABC-4C65-83A6-E0C834F09998}">
      <dgm:prSet/>
      <dgm:spPr/>
      <dgm:t>
        <a:bodyPr/>
        <a:lstStyle/>
        <a:p>
          <a:endParaRPr lang="en-US"/>
        </a:p>
      </dgm:t>
    </dgm:pt>
    <dgm:pt modelId="{CE04730A-90F1-4515-B96C-E024DC1F63B0}">
      <dgm:prSet/>
      <dgm:spPr/>
      <dgm:t>
        <a:bodyPr/>
        <a:lstStyle/>
        <a:p>
          <a:pPr>
            <a:defRPr cap="all"/>
          </a:pPr>
          <a:r>
            <a:rPr lang="en-US"/>
            <a:t>Appendix</a:t>
          </a:r>
        </a:p>
      </dgm:t>
    </dgm:pt>
    <dgm:pt modelId="{5DD11EF5-5458-404E-A399-FA46193A8EC5}" type="parTrans" cxnId="{E58CFF97-2B87-43D8-A483-3EA6B6B159C4}">
      <dgm:prSet/>
      <dgm:spPr/>
      <dgm:t>
        <a:bodyPr/>
        <a:lstStyle/>
        <a:p>
          <a:endParaRPr lang="en-US"/>
        </a:p>
      </dgm:t>
    </dgm:pt>
    <dgm:pt modelId="{89DCBFF2-1B1A-41BB-9DBE-744F6BF0A16E}" type="sibTrans" cxnId="{E58CFF97-2B87-43D8-A483-3EA6B6B159C4}">
      <dgm:prSet/>
      <dgm:spPr/>
      <dgm:t>
        <a:bodyPr/>
        <a:lstStyle/>
        <a:p>
          <a:endParaRPr lang="en-US"/>
        </a:p>
      </dgm:t>
    </dgm:pt>
    <dgm:pt modelId="{A0DB17D9-972B-447F-A15A-A779FE330276}" type="pres">
      <dgm:prSet presAssocID="{24FC7A86-4D0A-48F4-A68F-16079A998411}" presName="root" presStyleCnt="0">
        <dgm:presLayoutVars>
          <dgm:dir/>
          <dgm:resizeHandles val="exact"/>
        </dgm:presLayoutVars>
      </dgm:prSet>
      <dgm:spPr/>
    </dgm:pt>
    <dgm:pt modelId="{B0CF4411-D848-4CBB-92A0-9287E57CD215}" type="pres">
      <dgm:prSet presAssocID="{6BFBF1D4-13EB-4A25-A575-4D7F099FB207}" presName="compNode" presStyleCnt="0"/>
      <dgm:spPr/>
    </dgm:pt>
    <dgm:pt modelId="{E47F8AF4-02F9-445C-AFF7-88BFC4A835BB}" type="pres">
      <dgm:prSet presAssocID="{6BFBF1D4-13EB-4A25-A575-4D7F099FB207}" presName="iconBgRect" presStyleLbl="bgShp" presStyleIdx="0" presStyleCnt="6"/>
      <dgm:spPr>
        <a:prstGeom prst="round2DiagRect">
          <a:avLst>
            <a:gd name="adj1" fmla="val 29727"/>
            <a:gd name="adj2" fmla="val 0"/>
          </a:avLst>
        </a:prstGeom>
      </dgm:spPr>
    </dgm:pt>
    <dgm:pt modelId="{9D3E79D1-8C6C-4B2C-953D-D06D17A8D82A}" type="pres">
      <dgm:prSet presAssocID="{6BFBF1D4-13EB-4A25-A575-4D7F099FB20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D3A35048-5851-44D5-851A-094F9F3BFC2B}" type="pres">
      <dgm:prSet presAssocID="{6BFBF1D4-13EB-4A25-A575-4D7F099FB207}" presName="spaceRect" presStyleCnt="0"/>
      <dgm:spPr/>
    </dgm:pt>
    <dgm:pt modelId="{9BB18807-AB61-41BC-B16C-712B4C2FC8DC}" type="pres">
      <dgm:prSet presAssocID="{6BFBF1D4-13EB-4A25-A575-4D7F099FB207}" presName="textRect" presStyleLbl="revTx" presStyleIdx="0" presStyleCnt="6">
        <dgm:presLayoutVars>
          <dgm:chMax val="1"/>
          <dgm:chPref val="1"/>
        </dgm:presLayoutVars>
      </dgm:prSet>
      <dgm:spPr/>
    </dgm:pt>
    <dgm:pt modelId="{0156EE9E-10AF-40A6-A511-6BDBEF474354}" type="pres">
      <dgm:prSet presAssocID="{D9E54962-384C-4826-9FF8-58EF28235C3D}" presName="sibTrans" presStyleCnt="0"/>
      <dgm:spPr/>
    </dgm:pt>
    <dgm:pt modelId="{AFE71894-0B1B-4C47-BBDA-721422891EAE}" type="pres">
      <dgm:prSet presAssocID="{57EB9866-BFA8-41D6-BF6F-686E6BD6E6BA}" presName="compNode" presStyleCnt="0"/>
      <dgm:spPr/>
    </dgm:pt>
    <dgm:pt modelId="{E0FD588B-9B56-432B-B7C8-41624088664A}" type="pres">
      <dgm:prSet presAssocID="{57EB9866-BFA8-41D6-BF6F-686E6BD6E6BA}" presName="iconBgRect" presStyleLbl="bgShp" presStyleIdx="1" presStyleCnt="6"/>
      <dgm:spPr>
        <a:prstGeom prst="round2DiagRect">
          <a:avLst>
            <a:gd name="adj1" fmla="val 29727"/>
            <a:gd name="adj2" fmla="val 0"/>
          </a:avLst>
        </a:prstGeom>
      </dgm:spPr>
    </dgm:pt>
    <dgm:pt modelId="{67BAD1BF-BB9B-4CE2-91A4-697DE1288533}" type="pres">
      <dgm:prSet presAssocID="{57EB9866-BFA8-41D6-BF6F-686E6BD6E6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815B6DBE-3380-4438-96B5-06D012233395}" type="pres">
      <dgm:prSet presAssocID="{57EB9866-BFA8-41D6-BF6F-686E6BD6E6BA}" presName="spaceRect" presStyleCnt="0"/>
      <dgm:spPr/>
    </dgm:pt>
    <dgm:pt modelId="{42792A55-0DA2-49C8-AA5E-BF5113795EFD}" type="pres">
      <dgm:prSet presAssocID="{57EB9866-BFA8-41D6-BF6F-686E6BD6E6BA}" presName="textRect" presStyleLbl="revTx" presStyleIdx="1" presStyleCnt="6">
        <dgm:presLayoutVars>
          <dgm:chMax val="1"/>
          <dgm:chPref val="1"/>
        </dgm:presLayoutVars>
      </dgm:prSet>
      <dgm:spPr/>
    </dgm:pt>
    <dgm:pt modelId="{7E425115-0B0F-43DA-A968-6D74BE725CBB}" type="pres">
      <dgm:prSet presAssocID="{7987B3AB-BC92-4153-97CC-E2D0137425EE}" presName="sibTrans" presStyleCnt="0"/>
      <dgm:spPr/>
    </dgm:pt>
    <dgm:pt modelId="{FE736B49-7427-43C2-A889-E751FBF01037}" type="pres">
      <dgm:prSet presAssocID="{A1B97A86-EEA5-40CD-8B52-F9736A9C35CE}" presName="compNode" presStyleCnt="0"/>
      <dgm:spPr/>
    </dgm:pt>
    <dgm:pt modelId="{FD52B6B8-4C72-4D10-A179-1082B61AB60C}" type="pres">
      <dgm:prSet presAssocID="{A1B97A86-EEA5-40CD-8B52-F9736A9C35CE}" presName="iconBgRect" presStyleLbl="bgShp" presStyleIdx="2" presStyleCnt="6"/>
      <dgm:spPr>
        <a:prstGeom prst="round2DiagRect">
          <a:avLst>
            <a:gd name="adj1" fmla="val 29727"/>
            <a:gd name="adj2" fmla="val 0"/>
          </a:avLst>
        </a:prstGeom>
      </dgm:spPr>
    </dgm:pt>
    <dgm:pt modelId="{2A85583C-BB73-47FE-834A-2C85D2A799B1}" type="pres">
      <dgm:prSet presAssocID="{A1B97A86-EEA5-40CD-8B52-F9736A9C35C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2DE77DF7-E174-48E3-A8F2-30DD6651F3B0}" type="pres">
      <dgm:prSet presAssocID="{A1B97A86-EEA5-40CD-8B52-F9736A9C35CE}" presName="spaceRect" presStyleCnt="0"/>
      <dgm:spPr/>
    </dgm:pt>
    <dgm:pt modelId="{10491BB2-5EAB-4D5F-96BC-5370436FF985}" type="pres">
      <dgm:prSet presAssocID="{A1B97A86-EEA5-40CD-8B52-F9736A9C35CE}" presName="textRect" presStyleLbl="revTx" presStyleIdx="2" presStyleCnt="6">
        <dgm:presLayoutVars>
          <dgm:chMax val="1"/>
          <dgm:chPref val="1"/>
        </dgm:presLayoutVars>
      </dgm:prSet>
      <dgm:spPr/>
    </dgm:pt>
    <dgm:pt modelId="{6EF11882-AF6C-415B-920A-AFDB6CF9413F}" type="pres">
      <dgm:prSet presAssocID="{EA3070AB-A2FD-4F1B-97BC-092874CFDC15}" presName="sibTrans" presStyleCnt="0"/>
      <dgm:spPr/>
    </dgm:pt>
    <dgm:pt modelId="{3684A211-009D-46D7-80F4-21F480528155}" type="pres">
      <dgm:prSet presAssocID="{2F030905-1147-439A-96D2-DBCA15C17294}" presName="compNode" presStyleCnt="0"/>
      <dgm:spPr/>
    </dgm:pt>
    <dgm:pt modelId="{B28E00D6-95C5-4F6E-9595-0B5D14E50C80}" type="pres">
      <dgm:prSet presAssocID="{2F030905-1147-439A-96D2-DBCA15C17294}" presName="iconBgRect" presStyleLbl="bgShp" presStyleIdx="3" presStyleCnt="6"/>
      <dgm:spPr>
        <a:prstGeom prst="round2DiagRect">
          <a:avLst>
            <a:gd name="adj1" fmla="val 29727"/>
            <a:gd name="adj2" fmla="val 0"/>
          </a:avLst>
        </a:prstGeom>
      </dgm:spPr>
    </dgm:pt>
    <dgm:pt modelId="{824CFB49-AB94-4A5A-9BF5-0F88B1275C46}" type="pres">
      <dgm:prSet presAssocID="{2F030905-1147-439A-96D2-DBCA15C1729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2FF17A2C-6A47-4DEA-8641-901E5D3474D5}" type="pres">
      <dgm:prSet presAssocID="{2F030905-1147-439A-96D2-DBCA15C17294}" presName="spaceRect" presStyleCnt="0"/>
      <dgm:spPr/>
    </dgm:pt>
    <dgm:pt modelId="{888E5876-A87B-450B-9EF5-AC9E9860DBE4}" type="pres">
      <dgm:prSet presAssocID="{2F030905-1147-439A-96D2-DBCA15C17294}" presName="textRect" presStyleLbl="revTx" presStyleIdx="3" presStyleCnt="6">
        <dgm:presLayoutVars>
          <dgm:chMax val="1"/>
          <dgm:chPref val="1"/>
        </dgm:presLayoutVars>
      </dgm:prSet>
      <dgm:spPr/>
    </dgm:pt>
    <dgm:pt modelId="{B0AE129A-AC82-49FE-82E9-0CDB3BB6B603}" type="pres">
      <dgm:prSet presAssocID="{8E98C843-F131-4208-9D7C-C0248F23BBA1}" presName="sibTrans" presStyleCnt="0"/>
      <dgm:spPr/>
    </dgm:pt>
    <dgm:pt modelId="{EB8997C6-D4ED-4AC6-96E2-699278662C7E}" type="pres">
      <dgm:prSet presAssocID="{35404D1D-8B7C-43BA-B7E5-5EE727C33717}" presName="compNode" presStyleCnt="0"/>
      <dgm:spPr/>
    </dgm:pt>
    <dgm:pt modelId="{A96C9F13-D409-43BB-9578-DBA8055D9161}" type="pres">
      <dgm:prSet presAssocID="{35404D1D-8B7C-43BA-B7E5-5EE727C33717}" presName="iconBgRect" presStyleLbl="bgShp" presStyleIdx="4" presStyleCnt="6"/>
      <dgm:spPr>
        <a:prstGeom prst="round2DiagRect">
          <a:avLst>
            <a:gd name="adj1" fmla="val 29727"/>
            <a:gd name="adj2" fmla="val 0"/>
          </a:avLst>
        </a:prstGeom>
      </dgm:spPr>
    </dgm:pt>
    <dgm:pt modelId="{560CE2F7-FDC5-4FBA-95AE-32F14EDDADA7}" type="pres">
      <dgm:prSet presAssocID="{35404D1D-8B7C-43BA-B7E5-5EE727C3371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28B91A81-EB60-4FA5-BD2A-0DE0186EBF01}" type="pres">
      <dgm:prSet presAssocID="{35404D1D-8B7C-43BA-B7E5-5EE727C33717}" presName="spaceRect" presStyleCnt="0"/>
      <dgm:spPr/>
    </dgm:pt>
    <dgm:pt modelId="{23A5A0DE-9019-4AE8-8266-E1825F2D9DAE}" type="pres">
      <dgm:prSet presAssocID="{35404D1D-8B7C-43BA-B7E5-5EE727C33717}" presName="textRect" presStyleLbl="revTx" presStyleIdx="4" presStyleCnt="6">
        <dgm:presLayoutVars>
          <dgm:chMax val="1"/>
          <dgm:chPref val="1"/>
        </dgm:presLayoutVars>
      </dgm:prSet>
      <dgm:spPr/>
    </dgm:pt>
    <dgm:pt modelId="{F43F6B91-1CC0-4389-9286-5606FBE424E8}" type="pres">
      <dgm:prSet presAssocID="{0A8DDCFC-C57A-4278-A8EC-38EE3B7975FB}" presName="sibTrans" presStyleCnt="0"/>
      <dgm:spPr/>
    </dgm:pt>
    <dgm:pt modelId="{3F5EF724-D416-4428-AD57-613CAE5C0A57}" type="pres">
      <dgm:prSet presAssocID="{CE04730A-90F1-4515-B96C-E024DC1F63B0}" presName="compNode" presStyleCnt="0"/>
      <dgm:spPr/>
    </dgm:pt>
    <dgm:pt modelId="{D88C6891-F3CD-42EF-88B9-FC0F81BA2C35}" type="pres">
      <dgm:prSet presAssocID="{CE04730A-90F1-4515-B96C-E024DC1F63B0}" presName="iconBgRect" presStyleLbl="bgShp" presStyleIdx="5" presStyleCnt="6"/>
      <dgm:spPr>
        <a:prstGeom prst="round2DiagRect">
          <a:avLst>
            <a:gd name="adj1" fmla="val 29727"/>
            <a:gd name="adj2" fmla="val 0"/>
          </a:avLst>
        </a:prstGeom>
      </dgm:spPr>
    </dgm:pt>
    <dgm:pt modelId="{17B28938-C4FE-4245-A031-05CC6F99D189}" type="pres">
      <dgm:prSet presAssocID="{CE04730A-90F1-4515-B96C-E024DC1F63B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56BA8040-B210-4385-B802-A395EF29755C}" type="pres">
      <dgm:prSet presAssocID="{CE04730A-90F1-4515-B96C-E024DC1F63B0}" presName="spaceRect" presStyleCnt="0"/>
      <dgm:spPr/>
    </dgm:pt>
    <dgm:pt modelId="{D5B3A292-1DA7-4AC2-B9A1-F38A329CA935}" type="pres">
      <dgm:prSet presAssocID="{CE04730A-90F1-4515-B96C-E024DC1F63B0}" presName="textRect" presStyleLbl="revTx" presStyleIdx="5" presStyleCnt="6">
        <dgm:presLayoutVars>
          <dgm:chMax val="1"/>
          <dgm:chPref val="1"/>
        </dgm:presLayoutVars>
      </dgm:prSet>
      <dgm:spPr/>
    </dgm:pt>
  </dgm:ptLst>
  <dgm:cxnLst>
    <dgm:cxn modelId="{4AE6E704-6C1D-4B15-A4FD-5E3FFE133A71}" srcId="{24FC7A86-4D0A-48F4-A68F-16079A998411}" destId="{A1B97A86-EEA5-40CD-8B52-F9736A9C35CE}" srcOrd="2" destOrd="0" parTransId="{B0A1444C-A7B2-4EC1-85B4-C1FC3EF4B814}" sibTransId="{EA3070AB-A2FD-4F1B-97BC-092874CFDC15}"/>
    <dgm:cxn modelId="{D0063E20-87F9-41CD-9A2C-FD00476FEC6B}" type="presOf" srcId="{57EB9866-BFA8-41D6-BF6F-686E6BD6E6BA}" destId="{42792A55-0DA2-49C8-AA5E-BF5113795EFD}" srcOrd="0" destOrd="0" presId="urn:microsoft.com/office/officeart/2018/5/layout/IconLeafLabelList"/>
    <dgm:cxn modelId="{C1E7CB22-4ABC-4C65-83A6-E0C834F09998}" srcId="{24FC7A86-4D0A-48F4-A68F-16079A998411}" destId="{35404D1D-8B7C-43BA-B7E5-5EE727C33717}" srcOrd="4" destOrd="0" parTransId="{4C8A1000-B588-405B-834E-B85AB6B2C300}" sibTransId="{0A8DDCFC-C57A-4278-A8EC-38EE3B7975FB}"/>
    <dgm:cxn modelId="{F8A71924-C922-4848-A613-58770DED0798}" srcId="{24FC7A86-4D0A-48F4-A68F-16079A998411}" destId="{57EB9866-BFA8-41D6-BF6F-686E6BD6E6BA}" srcOrd="1" destOrd="0" parTransId="{52536D5B-CB06-45DA-9489-06018B631349}" sibTransId="{7987B3AB-BC92-4153-97CC-E2D0137425EE}"/>
    <dgm:cxn modelId="{D3A83069-BDED-4EC6-B78D-422F31BDDD64}" srcId="{24FC7A86-4D0A-48F4-A68F-16079A998411}" destId="{6BFBF1D4-13EB-4A25-A575-4D7F099FB207}" srcOrd="0" destOrd="0" parTransId="{BDE0AB99-7F0C-401B-8879-3C706D037108}" sibTransId="{D9E54962-384C-4826-9FF8-58EF28235C3D}"/>
    <dgm:cxn modelId="{CB31E47F-120F-4767-B4A4-958EBD40874B}" type="presOf" srcId="{24FC7A86-4D0A-48F4-A68F-16079A998411}" destId="{A0DB17D9-972B-447F-A15A-A779FE330276}" srcOrd="0" destOrd="0" presId="urn:microsoft.com/office/officeart/2018/5/layout/IconLeafLabelList"/>
    <dgm:cxn modelId="{E58CFF97-2B87-43D8-A483-3EA6B6B159C4}" srcId="{24FC7A86-4D0A-48F4-A68F-16079A998411}" destId="{CE04730A-90F1-4515-B96C-E024DC1F63B0}" srcOrd="5" destOrd="0" parTransId="{5DD11EF5-5458-404E-A399-FA46193A8EC5}" sibTransId="{89DCBFF2-1B1A-41BB-9DBE-744F6BF0A16E}"/>
    <dgm:cxn modelId="{578A05B3-0511-424F-BB94-7EE751CE17BE}" type="presOf" srcId="{35404D1D-8B7C-43BA-B7E5-5EE727C33717}" destId="{23A5A0DE-9019-4AE8-8266-E1825F2D9DAE}" srcOrd="0" destOrd="0" presId="urn:microsoft.com/office/officeart/2018/5/layout/IconLeafLabelList"/>
    <dgm:cxn modelId="{EDE993BB-063C-4E37-A34C-E6F7677DB6EC}" type="presOf" srcId="{2F030905-1147-439A-96D2-DBCA15C17294}" destId="{888E5876-A87B-450B-9EF5-AC9E9860DBE4}" srcOrd="0" destOrd="0" presId="urn:microsoft.com/office/officeart/2018/5/layout/IconLeafLabelList"/>
    <dgm:cxn modelId="{5689FCD9-19AC-4455-B1E4-527F786FA636}" type="presOf" srcId="{CE04730A-90F1-4515-B96C-E024DC1F63B0}" destId="{D5B3A292-1DA7-4AC2-B9A1-F38A329CA935}" srcOrd="0" destOrd="0" presId="urn:microsoft.com/office/officeart/2018/5/layout/IconLeafLabelList"/>
    <dgm:cxn modelId="{B0387CDC-C33A-4F98-9EB0-302E3E5E9E2D}" type="presOf" srcId="{A1B97A86-EEA5-40CD-8B52-F9736A9C35CE}" destId="{10491BB2-5EAB-4D5F-96BC-5370436FF985}" srcOrd="0" destOrd="0" presId="urn:microsoft.com/office/officeart/2018/5/layout/IconLeafLabelList"/>
    <dgm:cxn modelId="{74BF5BE2-A437-4423-9357-A475C0622676}" type="presOf" srcId="{6BFBF1D4-13EB-4A25-A575-4D7F099FB207}" destId="{9BB18807-AB61-41BC-B16C-712B4C2FC8DC}" srcOrd="0" destOrd="0" presId="urn:microsoft.com/office/officeart/2018/5/layout/IconLeafLabelList"/>
    <dgm:cxn modelId="{37A10BF9-E33B-4CC3-AFE7-A502B63E6C0E}" srcId="{24FC7A86-4D0A-48F4-A68F-16079A998411}" destId="{2F030905-1147-439A-96D2-DBCA15C17294}" srcOrd="3" destOrd="0" parTransId="{230AADA0-5573-4DC0-8EE6-2E88507E117C}" sibTransId="{8E98C843-F131-4208-9D7C-C0248F23BBA1}"/>
    <dgm:cxn modelId="{D0061359-BF40-4688-B6FF-5196D66E8C47}" type="presParOf" srcId="{A0DB17D9-972B-447F-A15A-A779FE330276}" destId="{B0CF4411-D848-4CBB-92A0-9287E57CD215}" srcOrd="0" destOrd="0" presId="urn:microsoft.com/office/officeart/2018/5/layout/IconLeafLabelList"/>
    <dgm:cxn modelId="{5DE3A5AA-E085-4CA7-8657-D6370ABEAAEA}" type="presParOf" srcId="{B0CF4411-D848-4CBB-92A0-9287E57CD215}" destId="{E47F8AF4-02F9-445C-AFF7-88BFC4A835BB}" srcOrd="0" destOrd="0" presId="urn:microsoft.com/office/officeart/2018/5/layout/IconLeafLabelList"/>
    <dgm:cxn modelId="{CCEDC3E8-A698-4C27-B9D0-C29E2BE2A4A3}" type="presParOf" srcId="{B0CF4411-D848-4CBB-92A0-9287E57CD215}" destId="{9D3E79D1-8C6C-4B2C-953D-D06D17A8D82A}" srcOrd="1" destOrd="0" presId="urn:microsoft.com/office/officeart/2018/5/layout/IconLeafLabelList"/>
    <dgm:cxn modelId="{6702FC96-F028-4B20-9E55-78147B57162B}" type="presParOf" srcId="{B0CF4411-D848-4CBB-92A0-9287E57CD215}" destId="{D3A35048-5851-44D5-851A-094F9F3BFC2B}" srcOrd="2" destOrd="0" presId="urn:microsoft.com/office/officeart/2018/5/layout/IconLeafLabelList"/>
    <dgm:cxn modelId="{363DDFFB-80D6-4B3F-9B1B-E50B849011BA}" type="presParOf" srcId="{B0CF4411-D848-4CBB-92A0-9287E57CD215}" destId="{9BB18807-AB61-41BC-B16C-712B4C2FC8DC}" srcOrd="3" destOrd="0" presId="urn:microsoft.com/office/officeart/2018/5/layout/IconLeafLabelList"/>
    <dgm:cxn modelId="{3F46A604-E1C8-46E3-AAE5-FEF28608DA1F}" type="presParOf" srcId="{A0DB17D9-972B-447F-A15A-A779FE330276}" destId="{0156EE9E-10AF-40A6-A511-6BDBEF474354}" srcOrd="1" destOrd="0" presId="urn:microsoft.com/office/officeart/2018/5/layout/IconLeafLabelList"/>
    <dgm:cxn modelId="{6F804EDB-1C50-4E74-9D1B-5DA9DEDC54C6}" type="presParOf" srcId="{A0DB17D9-972B-447F-A15A-A779FE330276}" destId="{AFE71894-0B1B-4C47-BBDA-721422891EAE}" srcOrd="2" destOrd="0" presId="urn:microsoft.com/office/officeart/2018/5/layout/IconLeafLabelList"/>
    <dgm:cxn modelId="{B0A39A6B-7539-44F1-B15F-B1C2CEA08FFD}" type="presParOf" srcId="{AFE71894-0B1B-4C47-BBDA-721422891EAE}" destId="{E0FD588B-9B56-432B-B7C8-41624088664A}" srcOrd="0" destOrd="0" presId="urn:microsoft.com/office/officeart/2018/5/layout/IconLeafLabelList"/>
    <dgm:cxn modelId="{51A7D25C-6C90-42E4-9D7F-1E1954C5DA73}" type="presParOf" srcId="{AFE71894-0B1B-4C47-BBDA-721422891EAE}" destId="{67BAD1BF-BB9B-4CE2-91A4-697DE1288533}" srcOrd="1" destOrd="0" presId="urn:microsoft.com/office/officeart/2018/5/layout/IconLeafLabelList"/>
    <dgm:cxn modelId="{147E4851-7726-4875-B8DF-7AB5A920BA06}" type="presParOf" srcId="{AFE71894-0B1B-4C47-BBDA-721422891EAE}" destId="{815B6DBE-3380-4438-96B5-06D012233395}" srcOrd="2" destOrd="0" presId="urn:microsoft.com/office/officeart/2018/5/layout/IconLeafLabelList"/>
    <dgm:cxn modelId="{4C32FF0D-DE2A-46B6-B4FC-A0F82FB4A8FA}" type="presParOf" srcId="{AFE71894-0B1B-4C47-BBDA-721422891EAE}" destId="{42792A55-0DA2-49C8-AA5E-BF5113795EFD}" srcOrd="3" destOrd="0" presId="urn:microsoft.com/office/officeart/2018/5/layout/IconLeafLabelList"/>
    <dgm:cxn modelId="{CF5324A8-35AD-4744-AC80-2DF4A24FB44D}" type="presParOf" srcId="{A0DB17D9-972B-447F-A15A-A779FE330276}" destId="{7E425115-0B0F-43DA-A968-6D74BE725CBB}" srcOrd="3" destOrd="0" presId="urn:microsoft.com/office/officeart/2018/5/layout/IconLeafLabelList"/>
    <dgm:cxn modelId="{349C4713-5667-4F9E-AD1F-19F3423521FD}" type="presParOf" srcId="{A0DB17D9-972B-447F-A15A-A779FE330276}" destId="{FE736B49-7427-43C2-A889-E751FBF01037}" srcOrd="4" destOrd="0" presId="urn:microsoft.com/office/officeart/2018/5/layout/IconLeafLabelList"/>
    <dgm:cxn modelId="{06C6DC80-027F-4FC2-ADC7-D313460D5079}" type="presParOf" srcId="{FE736B49-7427-43C2-A889-E751FBF01037}" destId="{FD52B6B8-4C72-4D10-A179-1082B61AB60C}" srcOrd="0" destOrd="0" presId="urn:microsoft.com/office/officeart/2018/5/layout/IconLeafLabelList"/>
    <dgm:cxn modelId="{F4D2FA63-9CE7-4CE6-9D54-D2340F07D296}" type="presParOf" srcId="{FE736B49-7427-43C2-A889-E751FBF01037}" destId="{2A85583C-BB73-47FE-834A-2C85D2A799B1}" srcOrd="1" destOrd="0" presId="urn:microsoft.com/office/officeart/2018/5/layout/IconLeafLabelList"/>
    <dgm:cxn modelId="{12CE35E7-212A-4D04-8855-88C3A5CAF7FB}" type="presParOf" srcId="{FE736B49-7427-43C2-A889-E751FBF01037}" destId="{2DE77DF7-E174-48E3-A8F2-30DD6651F3B0}" srcOrd="2" destOrd="0" presId="urn:microsoft.com/office/officeart/2018/5/layout/IconLeafLabelList"/>
    <dgm:cxn modelId="{11852137-DEFA-4D00-A32D-9D17840A2084}" type="presParOf" srcId="{FE736B49-7427-43C2-A889-E751FBF01037}" destId="{10491BB2-5EAB-4D5F-96BC-5370436FF985}" srcOrd="3" destOrd="0" presId="urn:microsoft.com/office/officeart/2018/5/layout/IconLeafLabelList"/>
    <dgm:cxn modelId="{3A1EE26F-4458-4F30-8F7C-1E038A92ED75}" type="presParOf" srcId="{A0DB17D9-972B-447F-A15A-A779FE330276}" destId="{6EF11882-AF6C-415B-920A-AFDB6CF9413F}" srcOrd="5" destOrd="0" presId="urn:microsoft.com/office/officeart/2018/5/layout/IconLeafLabelList"/>
    <dgm:cxn modelId="{5CC2FF9F-068D-442E-A233-6EBD233BCA45}" type="presParOf" srcId="{A0DB17D9-972B-447F-A15A-A779FE330276}" destId="{3684A211-009D-46D7-80F4-21F480528155}" srcOrd="6" destOrd="0" presId="urn:microsoft.com/office/officeart/2018/5/layout/IconLeafLabelList"/>
    <dgm:cxn modelId="{E9F9A2FA-2399-473E-9F23-FC82B1799997}" type="presParOf" srcId="{3684A211-009D-46D7-80F4-21F480528155}" destId="{B28E00D6-95C5-4F6E-9595-0B5D14E50C80}" srcOrd="0" destOrd="0" presId="urn:microsoft.com/office/officeart/2018/5/layout/IconLeafLabelList"/>
    <dgm:cxn modelId="{B944D9AD-B2AB-403A-B5DF-A48708D06E5C}" type="presParOf" srcId="{3684A211-009D-46D7-80F4-21F480528155}" destId="{824CFB49-AB94-4A5A-9BF5-0F88B1275C46}" srcOrd="1" destOrd="0" presId="urn:microsoft.com/office/officeart/2018/5/layout/IconLeafLabelList"/>
    <dgm:cxn modelId="{67329851-510D-4568-81EF-5A70B721E6BA}" type="presParOf" srcId="{3684A211-009D-46D7-80F4-21F480528155}" destId="{2FF17A2C-6A47-4DEA-8641-901E5D3474D5}" srcOrd="2" destOrd="0" presId="urn:microsoft.com/office/officeart/2018/5/layout/IconLeafLabelList"/>
    <dgm:cxn modelId="{B164AC1D-F15B-4D69-BFBA-79A66B193533}" type="presParOf" srcId="{3684A211-009D-46D7-80F4-21F480528155}" destId="{888E5876-A87B-450B-9EF5-AC9E9860DBE4}" srcOrd="3" destOrd="0" presId="urn:microsoft.com/office/officeart/2018/5/layout/IconLeafLabelList"/>
    <dgm:cxn modelId="{1B9111D5-7089-436D-AE9D-98F4A578E743}" type="presParOf" srcId="{A0DB17D9-972B-447F-A15A-A779FE330276}" destId="{B0AE129A-AC82-49FE-82E9-0CDB3BB6B603}" srcOrd="7" destOrd="0" presId="urn:microsoft.com/office/officeart/2018/5/layout/IconLeafLabelList"/>
    <dgm:cxn modelId="{6F7C0061-1B27-4E55-95EF-0254F31211ED}" type="presParOf" srcId="{A0DB17D9-972B-447F-A15A-A779FE330276}" destId="{EB8997C6-D4ED-4AC6-96E2-699278662C7E}" srcOrd="8" destOrd="0" presId="urn:microsoft.com/office/officeart/2018/5/layout/IconLeafLabelList"/>
    <dgm:cxn modelId="{5CB2FDDE-61E8-47C9-B0B0-D45CAC9653FE}" type="presParOf" srcId="{EB8997C6-D4ED-4AC6-96E2-699278662C7E}" destId="{A96C9F13-D409-43BB-9578-DBA8055D9161}" srcOrd="0" destOrd="0" presId="urn:microsoft.com/office/officeart/2018/5/layout/IconLeafLabelList"/>
    <dgm:cxn modelId="{2BEEAB6C-5E9D-41F1-8475-37F0D5F0DD93}" type="presParOf" srcId="{EB8997C6-D4ED-4AC6-96E2-699278662C7E}" destId="{560CE2F7-FDC5-4FBA-95AE-32F14EDDADA7}" srcOrd="1" destOrd="0" presId="urn:microsoft.com/office/officeart/2018/5/layout/IconLeafLabelList"/>
    <dgm:cxn modelId="{0DFA2BA6-F96D-424A-8BCC-965CCD7F7826}" type="presParOf" srcId="{EB8997C6-D4ED-4AC6-96E2-699278662C7E}" destId="{28B91A81-EB60-4FA5-BD2A-0DE0186EBF01}" srcOrd="2" destOrd="0" presId="urn:microsoft.com/office/officeart/2018/5/layout/IconLeafLabelList"/>
    <dgm:cxn modelId="{29CB9D25-3C18-4386-8577-82BBAD994D74}" type="presParOf" srcId="{EB8997C6-D4ED-4AC6-96E2-699278662C7E}" destId="{23A5A0DE-9019-4AE8-8266-E1825F2D9DAE}" srcOrd="3" destOrd="0" presId="urn:microsoft.com/office/officeart/2018/5/layout/IconLeafLabelList"/>
    <dgm:cxn modelId="{88F7D172-AC81-42E3-A3AC-4F5BB340F0BF}" type="presParOf" srcId="{A0DB17D9-972B-447F-A15A-A779FE330276}" destId="{F43F6B91-1CC0-4389-9286-5606FBE424E8}" srcOrd="9" destOrd="0" presId="urn:microsoft.com/office/officeart/2018/5/layout/IconLeafLabelList"/>
    <dgm:cxn modelId="{785252A5-0708-4608-8404-6F53485B86FA}" type="presParOf" srcId="{A0DB17D9-972B-447F-A15A-A779FE330276}" destId="{3F5EF724-D416-4428-AD57-613CAE5C0A57}" srcOrd="10" destOrd="0" presId="urn:microsoft.com/office/officeart/2018/5/layout/IconLeafLabelList"/>
    <dgm:cxn modelId="{022A7781-4293-44F6-97B6-21D85231DE64}" type="presParOf" srcId="{3F5EF724-D416-4428-AD57-613CAE5C0A57}" destId="{D88C6891-F3CD-42EF-88B9-FC0F81BA2C35}" srcOrd="0" destOrd="0" presId="urn:microsoft.com/office/officeart/2018/5/layout/IconLeafLabelList"/>
    <dgm:cxn modelId="{0EF49C5E-7056-451D-8CC2-4FF763FC8512}" type="presParOf" srcId="{3F5EF724-D416-4428-AD57-613CAE5C0A57}" destId="{17B28938-C4FE-4245-A031-05CC6F99D189}" srcOrd="1" destOrd="0" presId="urn:microsoft.com/office/officeart/2018/5/layout/IconLeafLabelList"/>
    <dgm:cxn modelId="{A9681BB2-53A8-4E6C-B129-382B99F9FAB7}" type="presParOf" srcId="{3F5EF724-D416-4428-AD57-613CAE5C0A57}" destId="{56BA8040-B210-4385-B802-A395EF29755C}" srcOrd="2" destOrd="0" presId="urn:microsoft.com/office/officeart/2018/5/layout/IconLeafLabelList"/>
    <dgm:cxn modelId="{B63AAB41-10D5-403E-9168-07BAF7B60B29}" type="presParOf" srcId="{3F5EF724-D416-4428-AD57-613CAE5C0A57}" destId="{D5B3A292-1DA7-4AC2-B9A1-F38A329CA93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7D71E-0CF3-46A8-98DD-24E2E03E2A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270A428-C69F-4BF2-BCAD-A5B23D9552FC}">
      <dgm:prSet/>
      <dgm:spPr/>
      <dgm:t>
        <a:bodyPr/>
        <a:lstStyle/>
        <a:p>
          <a:r>
            <a:rPr lang="en-US"/>
            <a:t>Executive Summary</a:t>
          </a:r>
        </a:p>
      </dgm:t>
    </dgm:pt>
    <dgm:pt modelId="{2ABACE51-3E85-4864-8F0B-009F561BE24F}" type="parTrans" cxnId="{89EF4FA0-164A-416D-9831-D0DD1736E515}">
      <dgm:prSet/>
      <dgm:spPr/>
      <dgm:t>
        <a:bodyPr/>
        <a:lstStyle/>
        <a:p>
          <a:endParaRPr lang="en-US"/>
        </a:p>
      </dgm:t>
    </dgm:pt>
    <dgm:pt modelId="{356A8A1E-504F-4CB2-932A-9FA5E4A8DEE8}" type="sibTrans" cxnId="{89EF4FA0-164A-416D-9831-D0DD1736E515}">
      <dgm:prSet/>
      <dgm:spPr/>
      <dgm:t>
        <a:bodyPr/>
        <a:lstStyle/>
        <a:p>
          <a:endParaRPr lang="en-US"/>
        </a:p>
      </dgm:t>
    </dgm:pt>
    <dgm:pt modelId="{98E57696-CF8C-45B1-82CD-52D1DBA02556}">
      <dgm:prSet/>
      <dgm:spPr/>
      <dgm:t>
        <a:bodyPr/>
        <a:lstStyle/>
        <a:p>
          <a:r>
            <a:rPr lang="en-US"/>
            <a:t>Data collection methodology</a:t>
          </a:r>
        </a:p>
      </dgm:t>
    </dgm:pt>
    <dgm:pt modelId="{D17D3109-438A-4570-9476-7AD6304FBDD3}" type="parTrans" cxnId="{75630204-74CA-4BF1-9F18-634E31C1F8BD}">
      <dgm:prSet/>
      <dgm:spPr/>
      <dgm:t>
        <a:bodyPr/>
        <a:lstStyle/>
        <a:p>
          <a:endParaRPr lang="en-US"/>
        </a:p>
      </dgm:t>
    </dgm:pt>
    <dgm:pt modelId="{37BA6C10-DD88-4B96-9176-6101AEACA0B9}" type="sibTrans" cxnId="{75630204-74CA-4BF1-9F18-634E31C1F8BD}">
      <dgm:prSet/>
      <dgm:spPr/>
      <dgm:t>
        <a:bodyPr/>
        <a:lstStyle/>
        <a:p>
          <a:endParaRPr lang="en-US"/>
        </a:p>
      </dgm:t>
    </dgm:pt>
    <dgm:pt modelId="{B7480ECC-23DA-466C-B582-7734CA7714CA}">
      <dgm:prSet/>
      <dgm:spPr/>
      <dgm:t>
        <a:bodyPr/>
        <a:lstStyle/>
        <a:p>
          <a:r>
            <a:rPr lang="en-US"/>
            <a:t>Retrieval and consolidation from multiple </a:t>
          </a:r>
          <a:r>
            <a:rPr lang="en-US">
              <a:hlinkClick xmlns:r="http://schemas.openxmlformats.org/officeDocument/2006/relationships" r:id="rId1"/>
            </a:rPr>
            <a:t>SpaceX API</a:t>
          </a:r>
          <a:r>
            <a:rPr lang="en-US"/>
            <a:t> endpoints</a:t>
          </a:r>
        </a:p>
      </dgm:t>
    </dgm:pt>
    <dgm:pt modelId="{C73DB600-CB79-4398-9B71-B8319102626A}" type="parTrans" cxnId="{EEAA9B59-91A1-4763-A83C-8510BAA6157E}">
      <dgm:prSet/>
      <dgm:spPr/>
      <dgm:t>
        <a:bodyPr/>
        <a:lstStyle/>
        <a:p>
          <a:endParaRPr lang="en-US"/>
        </a:p>
      </dgm:t>
    </dgm:pt>
    <dgm:pt modelId="{9F0A49B1-3E83-4652-BD15-7F88F821B8AE}" type="sibTrans" cxnId="{EEAA9B59-91A1-4763-A83C-8510BAA6157E}">
      <dgm:prSet/>
      <dgm:spPr/>
      <dgm:t>
        <a:bodyPr/>
        <a:lstStyle/>
        <a:p>
          <a:endParaRPr lang="en-US"/>
        </a:p>
      </dgm:t>
    </dgm:pt>
    <dgm:pt modelId="{83EA1B7A-5DD6-4584-A5A1-A8976A89C76D}">
      <dgm:prSet/>
      <dgm:spPr/>
      <dgm:t>
        <a:bodyPr/>
        <a:lstStyle/>
        <a:p>
          <a:r>
            <a:rPr lang="en-US"/>
            <a:t>Web scaping tabular data from </a:t>
          </a:r>
          <a:r>
            <a:rPr lang="en-US">
              <a:hlinkClick xmlns:r="http://schemas.openxmlformats.org/officeDocument/2006/relationships" r:id="rId2"/>
            </a:rPr>
            <a:t>Wikipedia</a:t>
          </a:r>
          <a:endParaRPr lang="en-US"/>
        </a:p>
      </dgm:t>
    </dgm:pt>
    <dgm:pt modelId="{88AA1014-3AF0-4CCB-A17B-D09A36EBCABD}" type="parTrans" cxnId="{38C15327-E95F-4466-BA07-3A6AD1D81FB8}">
      <dgm:prSet/>
      <dgm:spPr/>
      <dgm:t>
        <a:bodyPr/>
        <a:lstStyle/>
        <a:p>
          <a:endParaRPr lang="en-US"/>
        </a:p>
      </dgm:t>
    </dgm:pt>
    <dgm:pt modelId="{901539CB-8A19-4A8D-A6BF-78A6C89D2702}" type="sibTrans" cxnId="{38C15327-E95F-4466-BA07-3A6AD1D81FB8}">
      <dgm:prSet/>
      <dgm:spPr/>
      <dgm:t>
        <a:bodyPr/>
        <a:lstStyle/>
        <a:p>
          <a:endParaRPr lang="en-US"/>
        </a:p>
      </dgm:t>
    </dgm:pt>
    <dgm:pt modelId="{5B20A133-5A0F-44BE-AB9F-1F1D895DBD9D}">
      <dgm:prSet/>
      <dgm:spPr/>
      <dgm:t>
        <a:bodyPr/>
        <a:lstStyle/>
        <a:p>
          <a:r>
            <a:rPr lang="en-US"/>
            <a:t>Perform data wrangling</a:t>
          </a:r>
        </a:p>
      </dgm:t>
    </dgm:pt>
    <dgm:pt modelId="{8BE432A4-E9A2-404A-8DB8-F9933896B222}" type="parTrans" cxnId="{97835AFD-B35C-451F-A0BE-30E5F8019BD0}">
      <dgm:prSet/>
      <dgm:spPr/>
      <dgm:t>
        <a:bodyPr/>
        <a:lstStyle/>
        <a:p>
          <a:endParaRPr lang="en-US"/>
        </a:p>
      </dgm:t>
    </dgm:pt>
    <dgm:pt modelId="{C3C0E431-7A2F-45BF-B6F3-6C6FCEAC19C5}" type="sibTrans" cxnId="{97835AFD-B35C-451F-A0BE-30E5F8019BD0}">
      <dgm:prSet/>
      <dgm:spPr/>
      <dgm:t>
        <a:bodyPr/>
        <a:lstStyle/>
        <a:p>
          <a:endParaRPr lang="en-US"/>
        </a:p>
      </dgm:t>
    </dgm:pt>
    <dgm:pt modelId="{B1BEB5B0-15BB-4E31-A152-2CD01EE2BE59}">
      <dgm:prSet/>
      <dgm:spPr/>
      <dgm:t>
        <a:bodyPr/>
        <a:lstStyle/>
        <a:p>
          <a:r>
            <a:rPr lang="en-US"/>
            <a:t>Extracted relevant records</a:t>
          </a:r>
        </a:p>
      </dgm:t>
    </dgm:pt>
    <dgm:pt modelId="{19E6C5EB-9FB6-4AFD-83C0-DCAAB8689D3C}" type="parTrans" cxnId="{75ED062A-122A-4D2F-B48E-9D22C1BEA012}">
      <dgm:prSet/>
      <dgm:spPr/>
      <dgm:t>
        <a:bodyPr/>
        <a:lstStyle/>
        <a:p>
          <a:endParaRPr lang="en-US"/>
        </a:p>
      </dgm:t>
    </dgm:pt>
    <dgm:pt modelId="{C904B703-5432-49BA-98DB-4BA3A5533803}" type="sibTrans" cxnId="{75ED062A-122A-4D2F-B48E-9D22C1BEA012}">
      <dgm:prSet/>
      <dgm:spPr/>
      <dgm:t>
        <a:bodyPr/>
        <a:lstStyle/>
        <a:p>
          <a:endParaRPr lang="en-US"/>
        </a:p>
      </dgm:t>
    </dgm:pt>
    <dgm:pt modelId="{E5080FFC-BD81-460C-AF26-27EA1B0D80D8}">
      <dgm:prSet/>
      <dgm:spPr/>
      <dgm:t>
        <a:bodyPr/>
        <a:lstStyle/>
        <a:p>
          <a:r>
            <a:rPr lang="en-US"/>
            <a:t>Flattened fields and resolved missing values</a:t>
          </a:r>
        </a:p>
      </dgm:t>
    </dgm:pt>
    <dgm:pt modelId="{6C26010B-486D-44D6-86CD-E3F968593013}" type="parTrans" cxnId="{DC7CFB0F-B162-4D0B-AC0F-8C0CD4D9AB9F}">
      <dgm:prSet/>
      <dgm:spPr/>
      <dgm:t>
        <a:bodyPr/>
        <a:lstStyle/>
        <a:p>
          <a:endParaRPr lang="en-US"/>
        </a:p>
      </dgm:t>
    </dgm:pt>
    <dgm:pt modelId="{7AA772D5-E15F-4B53-9816-6102582033D0}" type="sibTrans" cxnId="{DC7CFB0F-B162-4D0B-AC0F-8C0CD4D9AB9F}">
      <dgm:prSet/>
      <dgm:spPr/>
      <dgm:t>
        <a:bodyPr/>
        <a:lstStyle/>
        <a:p>
          <a:endParaRPr lang="en-US"/>
        </a:p>
      </dgm:t>
    </dgm:pt>
    <dgm:pt modelId="{56EB2361-F708-47FB-A638-54086FE1B3B7}">
      <dgm:prSet/>
      <dgm:spPr/>
      <dgm:t>
        <a:bodyPr/>
        <a:lstStyle/>
        <a:p>
          <a:r>
            <a:rPr lang="en-US"/>
            <a:t>Perform exploratory data analysis (EDA) using visualization and SQL</a:t>
          </a:r>
        </a:p>
      </dgm:t>
    </dgm:pt>
    <dgm:pt modelId="{68A11BC5-DEDE-4BCE-A140-A66C3E3F3185}" type="parTrans" cxnId="{E982A45C-97EE-4FC1-B004-B5AD500B2FFA}">
      <dgm:prSet/>
      <dgm:spPr/>
      <dgm:t>
        <a:bodyPr/>
        <a:lstStyle/>
        <a:p>
          <a:endParaRPr lang="en-US"/>
        </a:p>
      </dgm:t>
    </dgm:pt>
    <dgm:pt modelId="{0ACAB37D-279A-47C1-A1C6-87B0A14BF902}" type="sibTrans" cxnId="{E982A45C-97EE-4FC1-B004-B5AD500B2FFA}">
      <dgm:prSet/>
      <dgm:spPr/>
      <dgm:t>
        <a:bodyPr/>
        <a:lstStyle/>
        <a:p>
          <a:endParaRPr lang="en-US"/>
        </a:p>
      </dgm:t>
    </dgm:pt>
    <dgm:pt modelId="{2FEB6862-9FFA-45BB-8FE0-DA762911B16B}">
      <dgm:prSet/>
      <dgm:spPr/>
      <dgm:t>
        <a:bodyPr/>
        <a:lstStyle/>
        <a:p>
          <a:r>
            <a:rPr lang="en-US"/>
            <a:t>Visualize variable relationships</a:t>
          </a:r>
        </a:p>
      </dgm:t>
    </dgm:pt>
    <dgm:pt modelId="{8ECDC679-BBA4-4786-A1F8-F60A87A2852A}" type="parTrans" cxnId="{8ABFC2B9-BE80-41D0-BBD5-16E3FC30B70B}">
      <dgm:prSet/>
      <dgm:spPr/>
      <dgm:t>
        <a:bodyPr/>
        <a:lstStyle/>
        <a:p>
          <a:endParaRPr lang="en-US"/>
        </a:p>
      </dgm:t>
    </dgm:pt>
    <dgm:pt modelId="{635EC544-032E-4BF6-9464-93FE4AC19614}" type="sibTrans" cxnId="{8ABFC2B9-BE80-41D0-BBD5-16E3FC30B70B}">
      <dgm:prSet/>
      <dgm:spPr/>
      <dgm:t>
        <a:bodyPr/>
        <a:lstStyle/>
        <a:p>
          <a:endParaRPr lang="en-US"/>
        </a:p>
      </dgm:t>
    </dgm:pt>
    <dgm:pt modelId="{9F04F866-B37A-4C38-A152-15CC826C105B}">
      <dgm:prSet/>
      <dgm:spPr/>
      <dgm:t>
        <a:bodyPr/>
        <a:lstStyle/>
        <a:p>
          <a:r>
            <a:rPr lang="en-US"/>
            <a:t>Look at the data in aggregate</a:t>
          </a:r>
        </a:p>
      </dgm:t>
    </dgm:pt>
    <dgm:pt modelId="{DDC6903B-1044-41F1-9454-B42FABFA506B}" type="parTrans" cxnId="{7FEE0B86-D927-4F82-A954-BCF18FDC7985}">
      <dgm:prSet/>
      <dgm:spPr/>
      <dgm:t>
        <a:bodyPr/>
        <a:lstStyle/>
        <a:p>
          <a:endParaRPr lang="en-US"/>
        </a:p>
      </dgm:t>
    </dgm:pt>
    <dgm:pt modelId="{4735437C-05F1-4D83-964E-C0C8B4C55669}" type="sibTrans" cxnId="{7FEE0B86-D927-4F82-A954-BCF18FDC7985}">
      <dgm:prSet/>
      <dgm:spPr/>
      <dgm:t>
        <a:bodyPr/>
        <a:lstStyle/>
        <a:p>
          <a:endParaRPr lang="en-US"/>
        </a:p>
      </dgm:t>
    </dgm:pt>
    <dgm:pt modelId="{1173DADE-087D-47D1-97ED-D40E16BCB5E3}">
      <dgm:prSet/>
      <dgm:spPr/>
      <dgm:t>
        <a:bodyPr/>
        <a:lstStyle/>
        <a:p>
          <a:r>
            <a:rPr lang="en-US"/>
            <a:t>Perform interactive visual analytics using Folium and Plotly Dash</a:t>
          </a:r>
        </a:p>
      </dgm:t>
    </dgm:pt>
    <dgm:pt modelId="{5108D72B-3AF4-47F9-BEEB-B8F547550474}" type="parTrans" cxnId="{19FC000F-5D59-432E-A947-4120E9BB666B}">
      <dgm:prSet/>
      <dgm:spPr/>
      <dgm:t>
        <a:bodyPr/>
        <a:lstStyle/>
        <a:p>
          <a:endParaRPr lang="en-US"/>
        </a:p>
      </dgm:t>
    </dgm:pt>
    <dgm:pt modelId="{54BDF446-13CC-43F5-A3A7-5F4E4DFFAEC5}" type="sibTrans" cxnId="{19FC000F-5D59-432E-A947-4120E9BB666B}">
      <dgm:prSet/>
      <dgm:spPr/>
      <dgm:t>
        <a:bodyPr/>
        <a:lstStyle/>
        <a:p>
          <a:endParaRPr lang="en-US"/>
        </a:p>
      </dgm:t>
    </dgm:pt>
    <dgm:pt modelId="{1ADF4A7E-BEA6-4EE9-B3FC-EC5CC83E8E4F}">
      <dgm:prSet/>
      <dgm:spPr/>
      <dgm:t>
        <a:bodyPr/>
        <a:lstStyle/>
        <a:p>
          <a:r>
            <a:rPr lang="en-US"/>
            <a:t>Mark all launch sites on a map</a:t>
          </a:r>
        </a:p>
      </dgm:t>
    </dgm:pt>
    <dgm:pt modelId="{A436C14E-713A-4529-AFA9-82F875EFC463}" type="parTrans" cxnId="{9E8687C0-E806-4D55-AE0C-F6B80AB0CDFD}">
      <dgm:prSet/>
      <dgm:spPr/>
      <dgm:t>
        <a:bodyPr/>
        <a:lstStyle/>
        <a:p>
          <a:endParaRPr lang="en-US"/>
        </a:p>
      </dgm:t>
    </dgm:pt>
    <dgm:pt modelId="{12449243-13AA-4101-945E-051086094CA3}" type="sibTrans" cxnId="{9E8687C0-E806-4D55-AE0C-F6B80AB0CDFD}">
      <dgm:prSet/>
      <dgm:spPr/>
      <dgm:t>
        <a:bodyPr/>
        <a:lstStyle/>
        <a:p>
          <a:endParaRPr lang="en-US"/>
        </a:p>
      </dgm:t>
    </dgm:pt>
    <dgm:pt modelId="{506CDA8D-0BD5-47CD-868D-EEFEE54756F5}">
      <dgm:prSet/>
      <dgm:spPr/>
      <dgm:t>
        <a:bodyPr/>
        <a:lstStyle/>
        <a:p>
          <a:r>
            <a:rPr lang="en-US"/>
            <a:t>Mark successful and failed launches</a:t>
          </a:r>
        </a:p>
      </dgm:t>
    </dgm:pt>
    <dgm:pt modelId="{6AF4064E-2414-425E-B441-9AEF5623CA79}" type="parTrans" cxnId="{805C71E7-7DA6-494B-A9D5-9C92B18722F5}">
      <dgm:prSet/>
      <dgm:spPr/>
      <dgm:t>
        <a:bodyPr/>
        <a:lstStyle/>
        <a:p>
          <a:endParaRPr lang="en-US"/>
        </a:p>
      </dgm:t>
    </dgm:pt>
    <dgm:pt modelId="{1B4952C2-45D1-482D-95FA-171443F785E2}" type="sibTrans" cxnId="{805C71E7-7DA6-494B-A9D5-9C92B18722F5}">
      <dgm:prSet/>
      <dgm:spPr/>
      <dgm:t>
        <a:bodyPr/>
        <a:lstStyle/>
        <a:p>
          <a:endParaRPr lang="en-US"/>
        </a:p>
      </dgm:t>
    </dgm:pt>
    <dgm:pt modelId="{5E2D4A58-240B-4CCC-A677-907D8EF86BE8}">
      <dgm:prSet/>
      <dgm:spPr/>
      <dgm:t>
        <a:bodyPr/>
        <a:lstStyle/>
        <a:p>
          <a:r>
            <a:rPr lang="en-US"/>
            <a:t>Calculate distances to proximate locations</a:t>
          </a:r>
        </a:p>
      </dgm:t>
    </dgm:pt>
    <dgm:pt modelId="{237244EA-F03E-4F84-B7BA-3BAD58F20589}" type="parTrans" cxnId="{F510F3C6-B6D0-47DB-A87C-0C3123A997BC}">
      <dgm:prSet/>
      <dgm:spPr/>
      <dgm:t>
        <a:bodyPr/>
        <a:lstStyle/>
        <a:p>
          <a:endParaRPr lang="en-US"/>
        </a:p>
      </dgm:t>
    </dgm:pt>
    <dgm:pt modelId="{BD3FE270-FD18-4100-BBC6-E486BCE9D62D}" type="sibTrans" cxnId="{F510F3C6-B6D0-47DB-A87C-0C3123A997BC}">
      <dgm:prSet/>
      <dgm:spPr/>
      <dgm:t>
        <a:bodyPr/>
        <a:lstStyle/>
        <a:p>
          <a:endParaRPr lang="en-US"/>
        </a:p>
      </dgm:t>
    </dgm:pt>
    <dgm:pt modelId="{528C8C05-AF3D-41C0-9307-CBE403069EBD}">
      <dgm:prSet/>
      <dgm:spPr/>
      <dgm:t>
        <a:bodyPr/>
        <a:lstStyle/>
        <a:p>
          <a:r>
            <a:rPr lang="en-US"/>
            <a:t>Provide for interactive exploration of the data</a:t>
          </a:r>
        </a:p>
      </dgm:t>
    </dgm:pt>
    <dgm:pt modelId="{3B566CD6-7DEC-49FF-AD72-61C5C7D29733}" type="parTrans" cxnId="{F5BB6DEC-27CC-401E-A0F0-57052EE9C2D4}">
      <dgm:prSet/>
      <dgm:spPr/>
      <dgm:t>
        <a:bodyPr/>
        <a:lstStyle/>
        <a:p>
          <a:endParaRPr lang="en-US"/>
        </a:p>
      </dgm:t>
    </dgm:pt>
    <dgm:pt modelId="{86A94794-B980-4766-9936-6F818E454148}" type="sibTrans" cxnId="{F5BB6DEC-27CC-401E-A0F0-57052EE9C2D4}">
      <dgm:prSet/>
      <dgm:spPr/>
      <dgm:t>
        <a:bodyPr/>
        <a:lstStyle/>
        <a:p>
          <a:endParaRPr lang="en-US"/>
        </a:p>
      </dgm:t>
    </dgm:pt>
    <dgm:pt modelId="{8AFB38E6-9BC8-4B83-8887-8B634AC28D1C}">
      <dgm:prSet/>
      <dgm:spPr/>
      <dgm:t>
        <a:bodyPr/>
        <a:lstStyle/>
        <a:p>
          <a:r>
            <a:rPr lang="en-US"/>
            <a:t>Perform predictive analysis using classification models</a:t>
          </a:r>
        </a:p>
      </dgm:t>
    </dgm:pt>
    <dgm:pt modelId="{540E793D-3A95-4C59-A63F-04813C67E419}" type="parTrans" cxnId="{13D4F39C-BFAD-461D-828F-1534BF27C6EC}">
      <dgm:prSet/>
      <dgm:spPr/>
      <dgm:t>
        <a:bodyPr/>
        <a:lstStyle/>
        <a:p>
          <a:endParaRPr lang="en-US"/>
        </a:p>
      </dgm:t>
    </dgm:pt>
    <dgm:pt modelId="{52053E50-D258-4340-A1D7-CCAD6C8749DC}" type="sibTrans" cxnId="{13D4F39C-BFAD-461D-828F-1534BF27C6EC}">
      <dgm:prSet/>
      <dgm:spPr/>
      <dgm:t>
        <a:bodyPr/>
        <a:lstStyle/>
        <a:p>
          <a:endParaRPr lang="en-US"/>
        </a:p>
      </dgm:t>
    </dgm:pt>
    <dgm:pt modelId="{94795CDD-E741-42AF-AB6E-AACD0D57F12E}">
      <dgm:prSet/>
      <dgm:spPr/>
      <dgm:t>
        <a:bodyPr/>
        <a:lstStyle/>
        <a:p>
          <a:r>
            <a:rPr lang="en-US"/>
            <a:t>Build, evaluate, and compare several predictive classification models</a:t>
          </a:r>
        </a:p>
      </dgm:t>
    </dgm:pt>
    <dgm:pt modelId="{6B5B660E-15EE-48F8-9DC0-7158A25AD723}" type="parTrans" cxnId="{D48B16E3-1234-4342-B470-73B6C79B82C9}">
      <dgm:prSet/>
      <dgm:spPr/>
      <dgm:t>
        <a:bodyPr/>
        <a:lstStyle/>
        <a:p>
          <a:endParaRPr lang="en-US"/>
        </a:p>
      </dgm:t>
    </dgm:pt>
    <dgm:pt modelId="{F85C7609-3204-409F-B45F-077D129A944D}" type="sibTrans" cxnId="{D48B16E3-1234-4342-B470-73B6C79B82C9}">
      <dgm:prSet/>
      <dgm:spPr/>
      <dgm:t>
        <a:bodyPr/>
        <a:lstStyle/>
        <a:p>
          <a:endParaRPr lang="en-US"/>
        </a:p>
      </dgm:t>
    </dgm:pt>
    <dgm:pt modelId="{56CE77DD-4B76-45DD-BCFB-D12DBF48F8CF}" type="pres">
      <dgm:prSet presAssocID="{4F17D71E-0CF3-46A8-98DD-24E2E03E2AE0}" presName="linear" presStyleCnt="0">
        <dgm:presLayoutVars>
          <dgm:animLvl val="lvl"/>
          <dgm:resizeHandles val="exact"/>
        </dgm:presLayoutVars>
      </dgm:prSet>
      <dgm:spPr/>
    </dgm:pt>
    <dgm:pt modelId="{1F29E564-1F8E-47EA-B4FC-F36DDD5A4984}" type="pres">
      <dgm:prSet presAssocID="{0270A428-C69F-4BF2-BCAD-A5B23D9552FC}" presName="parentText" presStyleLbl="node1" presStyleIdx="0" presStyleCnt="6">
        <dgm:presLayoutVars>
          <dgm:chMax val="0"/>
          <dgm:bulletEnabled val="1"/>
        </dgm:presLayoutVars>
      </dgm:prSet>
      <dgm:spPr/>
    </dgm:pt>
    <dgm:pt modelId="{2753AB20-44C6-4498-B3A9-78A554927697}" type="pres">
      <dgm:prSet presAssocID="{356A8A1E-504F-4CB2-932A-9FA5E4A8DEE8}" presName="spacer" presStyleCnt="0"/>
      <dgm:spPr/>
    </dgm:pt>
    <dgm:pt modelId="{CCFC60C0-9928-42D0-999C-DE3CF3EDF474}" type="pres">
      <dgm:prSet presAssocID="{98E57696-CF8C-45B1-82CD-52D1DBA02556}" presName="parentText" presStyleLbl="node1" presStyleIdx="1" presStyleCnt="6">
        <dgm:presLayoutVars>
          <dgm:chMax val="0"/>
          <dgm:bulletEnabled val="1"/>
        </dgm:presLayoutVars>
      </dgm:prSet>
      <dgm:spPr/>
    </dgm:pt>
    <dgm:pt modelId="{9DCF31CA-604A-43E6-B52D-87F11B6524C4}" type="pres">
      <dgm:prSet presAssocID="{98E57696-CF8C-45B1-82CD-52D1DBA02556}" presName="childText" presStyleLbl="revTx" presStyleIdx="0" presStyleCnt="5">
        <dgm:presLayoutVars>
          <dgm:bulletEnabled val="1"/>
        </dgm:presLayoutVars>
      </dgm:prSet>
      <dgm:spPr/>
    </dgm:pt>
    <dgm:pt modelId="{86B9567E-B22F-401D-B64E-6791B5E26C2B}" type="pres">
      <dgm:prSet presAssocID="{5B20A133-5A0F-44BE-AB9F-1F1D895DBD9D}" presName="parentText" presStyleLbl="node1" presStyleIdx="2" presStyleCnt="6">
        <dgm:presLayoutVars>
          <dgm:chMax val="0"/>
          <dgm:bulletEnabled val="1"/>
        </dgm:presLayoutVars>
      </dgm:prSet>
      <dgm:spPr/>
    </dgm:pt>
    <dgm:pt modelId="{6308E0ED-DA6E-4675-80F1-A10976DD5990}" type="pres">
      <dgm:prSet presAssocID="{5B20A133-5A0F-44BE-AB9F-1F1D895DBD9D}" presName="childText" presStyleLbl="revTx" presStyleIdx="1" presStyleCnt="5">
        <dgm:presLayoutVars>
          <dgm:bulletEnabled val="1"/>
        </dgm:presLayoutVars>
      </dgm:prSet>
      <dgm:spPr/>
    </dgm:pt>
    <dgm:pt modelId="{42087A42-5985-4620-B729-6963EF5CD9C4}" type="pres">
      <dgm:prSet presAssocID="{56EB2361-F708-47FB-A638-54086FE1B3B7}" presName="parentText" presStyleLbl="node1" presStyleIdx="3" presStyleCnt="6">
        <dgm:presLayoutVars>
          <dgm:chMax val="0"/>
          <dgm:bulletEnabled val="1"/>
        </dgm:presLayoutVars>
      </dgm:prSet>
      <dgm:spPr/>
    </dgm:pt>
    <dgm:pt modelId="{4CFF00AA-6886-463F-87A6-05A386A9173A}" type="pres">
      <dgm:prSet presAssocID="{56EB2361-F708-47FB-A638-54086FE1B3B7}" presName="childText" presStyleLbl="revTx" presStyleIdx="2" presStyleCnt="5">
        <dgm:presLayoutVars>
          <dgm:bulletEnabled val="1"/>
        </dgm:presLayoutVars>
      </dgm:prSet>
      <dgm:spPr/>
    </dgm:pt>
    <dgm:pt modelId="{ADD5B6D8-CBED-4E24-BBE9-CC3E3C53817E}" type="pres">
      <dgm:prSet presAssocID="{1173DADE-087D-47D1-97ED-D40E16BCB5E3}" presName="parentText" presStyleLbl="node1" presStyleIdx="4" presStyleCnt="6">
        <dgm:presLayoutVars>
          <dgm:chMax val="0"/>
          <dgm:bulletEnabled val="1"/>
        </dgm:presLayoutVars>
      </dgm:prSet>
      <dgm:spPr/>
    </dgm:pt>
    <dgm:pt modelId="{17D91BCD-3488-448A-AF68-CE48ACFFAC6E}" type="pres">
      <dgm:prSet presAssocID="{1173DADE-087D-47D1-97ED-D40E16BCB5E3}" presName="childText" presStyleLbl="revTx" presStyleIdx="3" presStyleCnt="5">
        <dgm:presLayoutVars>
          <dgm:bulletEnabled val="1"/>
        </dgm:presLayoutVars>
      </dgm:prSet>
      <dgm:spPr/>
    </dgm:pt>
    <dgm:pt modelId="{19571DDD-CBAE-4CE9-84FB-97F7DEA70F91}" type="pres">
      <dgm:prSet presAssocID="{8AFB38E6-9BC8-4B83-8887-8B634AC28D1C}" presName="parentText" presStyleLbl="node1" presStyleIdx="5" presStyleCnt="6">
        <dgm:presLayoutVars>
          <dgm:chMax val="0"/>
          <dgm:bulletEnabled val="1"/>
        </dgm:presLayoutVars>
      </dgm:prSet>
      <dgm:spPr/>
    </dgm:pt>
    <dgm:pt modelId="{66C47CAF-1B50-4F6C-AA8E-53230C8BD736}" type="pres">
      <dgm:prSet presAssocID="{8AFB38E6-9BC8-4B83-8887-8B634AC28D1C}" presName="childText" presStyleLbl="revTx" presStyleIdx="4" presStyleCnt="5">
        <dgm:presLayoutVars>
          <dgm:bulletEnabled val="1"/>
        </dgm:presLayoutVars>
      </dgm:prSet>
      <dgm:spPr/>
    </dgm:pt>
  </dgm:ptLst>
  <dgm:cxnLst>
    <dgm:cxn modelId="{28A54F02-77DF-45DC-866A-FBE9BDB56215}" type="presOf" srcId="{4F17D71E-0CF3-46A8-98DD-24E2E03E2AE0}" destId="{56CE77DD-4B76-45DD-BCFB-D12DBF48F8CF}" srcOrd="0" destOrd="0" presId="urn:microsoft.com/office/officeart/2005/8/layout/vList2"/>
    <dgm:cxn modelId="{75630204-74CA-4BF1-9F18-634E31C1F8BD}" srcId="{4F17D71E-0CF3-46A8-98DD-24E2E03E2AE0}" destId="{98E57696-CF8C-45B1-82CD-52D1DBA02556}" srcOrd="1" destOrd="0" parTransId="{D17D3109-438A-4570-9476-7AD6304FBDD3}" sibTransId="{37BA6C10-DD88-4B96-9176-6101AEACA0B9}"/>
    <dgm:cxn modelId="{19FC000F-5D59-432E-A947-4120E9BB666B}" srcId="{4F17D71E-0CF3-46A8-98DD-24E2E03E2AE0}" destId="{1173DADE-087D-47D1-97ED-D40E16BCB5E3}" srcOrd="4" destOrd="0" parTransId="{5108D72B-3AF4-47F9-BEEB-B8F547550474}" sibTransId="{54BDF446-13CC-43F5-A3A7-5F4E4DFFAEC5}"/>
    <dgm:cxn modelId="{DC7CFB0F-B162-4D0B-AC0F-8C0CD4D9AB9F}" srcId="{5B20A133-5A0F-44BE-AB9F-1F1D895DBD9D}" destId="{E5080FFC-BD81-460C-AF26-27EA1B0D80D8}" srcOrd="1" destOrd="0" parTransId="{6C26010B-486D-44D6-86CD-E3F968593013}" sibTransId="{7AA772D5-E15F-4B53-9816-6102582033D0}"/>
    <dgm:cxn modelId="{5C58B616-6EFA-4057-8642-B95FF6E7E4E7}" type="presOf" srcId="{5B20A133-5A0F-44BE-AB9F-1F1D895DBD9D}" destId="{86B9567E-B22F-401D-B64E-6791B5E26C2B}" srcOrd="0" destOrd="0" presId="urn:microsoft.com/office/officeart/2005/8/layout/vList2"/>
    <dgm:cxn modelId="{38C15327-E95F-4466-BA07-3A6AD1D81FB8}" srcId="{98E57696-CF8C-45B1-82CD-52D1DBA02556}" destId="{83EA1B7A-5DD6-4584-A5A1-A8976A89C76D}" srcOrd="1" destOrd="0" parTransId="{88AA1014-3AF0-4CCB-A17B-D09A36EBCABD}" sibTransId="{901539CB-8A19-4A8D-A6BF-78A6C89D2702}"/>
    <dgm:cxn modelId="{B117DB27-82AE-464E-8CEC-C7458AF9830D}" type="presOf" srcId="{1173DADE-087D-47D1-97ED-D40E16BCB5E3}" destId="{ADD5B6D8-CBED-4E24-BBE9-CC3E3C53817E}" srcOrd="0" destOrd="0" presId="urn:microsoft.com/office/officeart/2005/8/layout/vList2"/>
    <dgm:cxn modelId="{75ED062A-122A-4D2F-B48E-9D22C1BEA012}" srcId="{5B20A133-5A0F-44BE-AB9F-1F1D895DBD9D}" destId="{B1BEB5B0-15BB-4E31-A152-2CD01EE2BE59}" srcOrd="0" destOrd="0" parTransId="{19E6C5EB-9FB6-4AFD-83C0-DCAAB8689D3C}" sibTransId="{C904B703-5432-49BA-98DB-4BA3A5533803}"/>
    <dgm:cxn modelId="{47B5AD30-A8A6-49C4-A804-799140718A42}" type="presOf" srcId="{98E57696-CF8C-45B1-82CD-52D1DBA02556}" destId="{CCFC60C0-9928-42D0-999C-DE3CF3EDF474}" srcOrd="0" destOrd="0" presId="urn:microsoft.com/office/officeart/2005/8/layout/vList2"/>
    <dgm:cxn modelId="{F6E08639-2DA0-44D0-8762-69464668BC53}" type="presOf" srcId="{56EB2361-F708-47FB-A638-54086FE1B3B7}" destId="{42087A42-5985-4620-B729-6963EF5CD9C4}" srcOrd="0" destOrd="0" presId="urn:microsoft.com/office/officeart/2005/8/layout/vList2"/>
    <dgm:cxn modelId="{E982A45C-97EE-4FC1-B004-B5AD500B2FFA}" srcId="{4F17D71E-0CF3-46A8-98DD-24E2E03E2AE0}" destId="{56EB2361-F708-47FB-A638-54086FE1B3B7}" srcOrd="3" destOrd="0" parTransId="{68A11BC5-DEDE-4BCE-A140-A66C3E3F3185}" sibTransId="{0ACAB37D-279A-47C1-A1C6-87B0A14BF902}"/>
    <dgm:cxn modelId="{709BB641-B7AE-44AE-AC92-41B69181FF21}" type="presOf" srcId="{8AFB38E6-9BC8-4B83-8887-8B634AC28D1C}" destId="{19571DDD-CBAE-4CE9-84FB-97F7DEA70F91}" srcOrd="0" destOrd="0" presId="urn:microsoft.com/office/officeart/2005/8/layout/vList2"/>
    <dgm:cxn modelId="{F7302C64-CEA6-4C6F-BBD2-BC5D3FB1B834}" type="presOf" srcId="{94795CDD-E741-42AF-AB6E-AACD0D57F12E}" destId="{66C47CAF-1B50-4F6C-AA8E-53230C8BD736}" srcOrd="0" destOrd="0" presId="urn:microsoft.com/office/officeart/2005/8/layout/vList2"/>
    <dgm:cxn modelId="{EEAA9B59-91A1-4763-A83C-8510BAA6157E}" srcId="{98E57696-CF8C-45B1-82CD-52D1DBA02556}" destId="{B7480ECC-23DA-466C-B582-7734CA7714CA}" srcOrd="0" destOrd="0" parTransId="{C73DB600-CB79-4398-9B71-B8319102626A}" sibTransId="{9F0A49B1-3E83-4652-BD15-7F88F821B8AE}"/>
    <dgm:cxn modelId="{0E6FA282-84CD-4D27-92B9-1388F3ED7F7B}" type="presOf" srcId="{B1BEB5B0-15BB-4E31-A152-2CD01EE2BE59}" destId="{6308E0ED-DA6E-4675-80F1-A10976DD5990}" srcOrd="0" destOrd="0" presId="urn:microsoft.com/office/officeart/2005/8/layout/vList2"/>
    <dgm:cxn modelId="{1460B185-2808-47AE-A4DB-EDA90BE97547}" type="presOf" srcId="{B7480ECC-23DA-466C-B582-7734CA7714CA}" destId="{9DCF31CA-604A-43E6-B52D-87F11B6524C4}" srcOrd="0" destOrd="0" presId="urn:microsoft.com/office/officeart/2005/8/layout/vList2"/>
    <dgm:cxn modelId="{7FEE0B86-D927-4F82-A954-BCF18FDC7985}" srcId="{56EB2361-F708-47FB-A638-54086FE1B3B7}" destId="{9F04F866-B37A-4C38-A152-15CC826C105B}" srcOrd="1" destOrd="0" parTransId="{DDC6903B-1044-41F1-9454-B42FABFA506B}" sibTransId="{4735437C-05F1-4D83-964E-C0C8B4C55669}"/>
    <dgm:cxn modelId="{EE432595-16CB-417C-B43D-B1886353B806}" type="presOf" srcId="{528C8C05-AF3D-41C0-9307-CBE403069EBD}" destId="{17D91BCD-3488-448A-AF68-CE48ACFFAC6E}" srcOrd="0" destOrd="3" presId="urn:microsoft.com/office/officeart/2005/8/layout/vList2"/>
    <dgm:cxn modelId="{F6689A98-198A-4624-98F2-BD0C1C45E221}" type="presOf" srcId="{0270A428-C69F-4BF2-BCAD-A5B23D9552FC}" destId="{1F29E564-1F8E-47EA-B4FC-F36DDD5A4984}" srcOrd="0" destOrd="0" presId="urn:microsoft.com/office/officeart/2005/8/layout/vList2"/>
    <dgm:cxn modelId="{13D4F39C-BFAD-461D-828F-1534BF27C6EC}" srcId="{4F17D71E-0CF3-46A8-98DD-24E2E03E2AE0}" destId="{8AFB38E6-9BC8-4B83-8887-8B634AC28D1C}" srcOrd="5" destOrd="0" parTransId="{540E793D-3A95-4C59-A63F-04813C67E419}" sibTransId="{52053E50-D258-4340-A1D7-CCAD6C8749DC}"/>
    <dgm:cxn modelId="{89EF4FA0-164A-416D-9831-D0DD1736E515}" srcId="{4F17D71E-0CF3-46A8-98DD-24E2E03E2AE0}" destId="{0270A428-C69F-4BF2-BCAD-A5B23D9552FC}" srcOrd="0" destOrd="0" parTransId="{2ABACE51-3E85-4864-8F0B-009F561BE24F}" sibTransId="{356A8A1E-504F-4CB2-932A-9FA5E4A8DEE8}"/>
    <dgm:cxn modelId="{8ABFC2B9-BE80-41D0-BBD5-16E3FC30B70B}" srcId="{56EB2361-F708-47FB-A638-54086FE1B3B7}" destId="{2FEB6862-9FFA-45BB-8FE0-DA762911B16B}" srcOrd="0" destOrd="0" parTransId="{8ECDC679-BBA4-4786-A1F8-F60A87A2852A}" sibTransId="{635EC544-032E-4BF6-9464-93FE4AC19614}"/>
    <dgm:cxn modelId="{9E8687C0-E806-4D55-AE0C-F6B80AB0CDFD}" srcId="{1173DADE-087D-47D1-97ED-D40E16BCB5E3}" destId="{1ADF4A7E-BEA6-4EE9-B3FC-EC5CC83E8E4F}" srcOrd="0" destOrd="0" parTransId="{A436C14E-713A-4529-AFA9-82F875EFC463}" sibTransId="{12449243-13AA-4101-945E-051086094CA3}"/>
    <dgm:cxn modelId="{675486C4-12C7-468E-A3AE-9EF6F4FC7F6D}" type="presOf" srcId="{5E2D4A58-240B-4CCC-A677-907D8EF86BE8}" destId="{17D91BCD-3488-448A-AF68-CE48ACFFAC6E}" srcOrd="0" destOrd="2" presId="urn:microsoft.com/office/officeart/2005/8/layout/vList2"/>
    <dgm:cxn modelId="{60A233C6-F5CE-439D-858F-640745A01427}" type="presOf" srcId="{E5080FFC-BD81-460C-AF26-27EA1B0D80D8}" destId="{6308E0ED-DA6E-4675-80F1-A10976DD5990}" srcOrd="0" destOrd="1" presId="urn:microsoft.com/office/officeart/2005/8/layout/vList2"/>
    <dgm:cxn modelId="{F510F3C6-B6D0-47DB-A87C-0C3123A997BC}" srcId="{1173DADE-087D-47D1-97ED-D40E16BCB5E3}" destId="{5E2D4A58-240B-4CCC-A677-907D8EF86BE8}" srcOrd="2" destOrd="0" parTransId="{237244EA-F03E-4F84-B7BA-3BAD58F20589}" sibTransId="{BD3FE270-FD18-4100-BBC6-E486BCE9D62D}"/>
    <dgm:cxn modelId="{20CE8DC8-08AF-4A4A-9DA1-91809BD29EE8}" type="presOf" srcId="{2FEB6862-9FFA-45BB-8FE0-DA762911B16B}" destId="{4CFF00AA-6886-463F-87A6-05A386A9173A}" srcOrd="0" destOrd="0" presId="urn:microsoft.com/office/officeart/2005/8/layout/vList2"/>
    <dgm:cxn modelId="{419388D9-C6D1-485F-BFF7-B51E2E83192C}" type="presOf" srcId="{1ADF4A7E-BEA6-4EE9-B3FC-EC5CC83E8E4F}" destId="{17D91BCD-3488-448A-AF68-CE48ACFFAC6E}" srcOrd="0" destOrd="0" presId="urn:microsoft.com/office/officeart/2005/8/layout/vList2"/>
    <dgm:cxn modelId="{D48B16E3-1234-4342-B470-73B6C79B82C9}" srcId="{8AFB38E6-9BC8-4B83-8887-8B634AC28D1C}" destId="{94795CDD-E741-42AF-AB6E-AACD0D57F12E}" srcOrd="0" destOrd="0" parTransId="{6B5B660E-15EE-48F8-9DC0-7158A25AD723}" sibTransId="{F85C7609-3204-409F-B45F-077D129A944D}"/>
    <dgm:cxn modelId="{16E93BE3-58FA-4EC7-9799-F6080E9AB294}" type="presOf" srcId="{506CDA8D-0BD5-47CD-868D-EEFEE54756F5}" destId="{17D91BCD-3488-448A-AF68-CE48ACFFAC6E}" srcOrd="0" destOrd="1" presId="urn:microsoft.com/office/officeart/2005/8/layout/vList2"/>
    <dgm:cxn modelId="{805C71E7-7DA6-494B-A9D5-9C92B18722F5}" srcId="{1173DADE-087D-47D1-97ED-D40E16BCB5E3}" destId="{506CDA8D-0BD5-47CD-868D-EEFEE54756F5}" srcOrd="1" destOrd="0" parTransId="{6AF4064E-2414-425E-B441-9AEF5623CA79}" sibTransId="{1B4952C2-45D1-482D-95FA-171443F785E2}"/>
    <dgm:cxn modelId="{F5BB6DEC-27CC-401E-A0F0-57052EE9C2D4}" srcId="{1173DADE-087D-47D1-97ED-D40E16BCB5E3}" destId="{528C8C05-AF3D-41C0-9307-CBE403069EBD}" srcOrd="3" destOrd="0" parTransId="{3B566CD6-7DEC-49FF-AD72-61C5C7D29733}" sibTransId="{86A94794-B980-4766-9936-6F818E454148}"/>
    <dgm:cxn modelId="{3D2DA2EF-80AE-4903-9F07-33F860B489B4}" type="presOf" srcId="{9F04F866-B37A-4C38-A152-15CC826C105B}" destId="{4CFF00AA-6886-463F-87A6-05A386A9173A}" srcOrd="0" destOrd="1" presId="urn:microsoft.com/office/officeart/2005/8/layout/vList2"/>
    <dgm:cxn modelId="{AF7318F3-FBF5-493D-86AE-00E7721F50C4}" type="presOf" srcId="{83EA1B7A-5DD6-4584-A5A1-A8976A89C76D}" destId="{9DCF31CA-604A-43E6-B52D-87F11B6524C4}" srcOrd="0" destOrd="1" presId="urn:microsoft.com/office/officeart/2005/8/layout/vList2"/>
    <dgm:cxn modelId="{97835AFD-B35C-451F-A0BE-30E5F8019BD0}" srcId="{4F17D71E-0CF3-46A8-98DD-24E2E03E2AE0}" destId="{5B20A133-5A0F-44BE-AB9F-1F1D895DBD9D}" srcOrd="2" destOrd="0" parTransId="{8BE432A4-E9A2-404A-8DB8-F9933896B222}" sibTransId="{C3C0E431-7A2F-45BF-B6F3-6C6FCEAC19C5}"/>
    <dgm:cxn modelId="{07C3AE67-970A-4AFC-801B-19C683B7E166}" type="presParOf" srcId="{56CE77DD-4B76-45DD-BCFB-D12DBF48F8CF}" destId="{1F29E564-1F8E-47EA-B4FC-F36DDD5A4984}" srcOrd="0" destOrd="0" presId="urn:microsoft.com/office/officeart/2005/8/layout/vList2"/>
    <dgm:cxn modelId="{BB5A002F-FAFD-4A94-9699-18CF7E3AED6C}" type="presParOf" srcId="{56CE77DD-4B76-45DD-BCFB-D12DBF48F8CF}" destId="{2753AB20-44C6-4498-B3A9-78A554927697}" srcOrd="1" destOrd="0" presId="urn:microsoft.com/office/officeart/2005/8/layout/vList2"/>
    <dgm:cxn modelId="{EFE665E9-A066-43E9-ADF3-393FA8ED7719}" type="presParOf" srcId="{56CE77DD-4B76-45DD-BCFB-D12DBF48F8CF}" destId="{CCFC60C0-9928-42D0-999C-DE3CF3EDF474}" srcOrd="2" destOrd="0" presId="urn:microsoft.com/office/officeart/2005/8/layout/vList2"/>
    <dgm:cxn modelId="{AF2DAF7D-5902-456D-80F2-6441335D979F}" type="presParOf" srcId="{56CE77DD-4B76-45DD-BCFB-D12DBF48F8CF}" destId="{9DCF31CA-604A-43E6-B52D-87F11B6524C4}" srcOrd="3" destOrd="0" presId="urn:microsoft.com/office/officeart/2005/8/layout/vList2"/>
    <dgm:cxn modelId="{EE6296C1-E9EA-4FAC-9D8A-2E5DB8958338}" type="presParOf" srcId="{56CE77DD-4B76-45DD-BCFB-D12DBF48F8CF}" destId="{86B9567E-B22F-401D-B64E-6791B5E26C2B}" srcOrd="4" destOrd="0" presId="urn:microsoft.com/office/officeart/2005/8/layout/vList2"/>
    <dgm:cxn modelId="{0553AC52-19E3-4484-AF63-F7CCD8760D99}" type="presParOf" srcId="{56CE77DD-4B76-45DD-BCFB-D12DBF48F8CF}" destId="{6308E0ED-DA6E-4675-80F1-A10976DD5990}" srcOrd="5" destOrd="0" presId="urn:microsoft.com/office/officeart/2005/8/layout/vList2"/>
    <dgm:cxn modelId="{77DB3887-7F63-4C38-8A56-DD9E853DCC9D}" type="presParOf" srcId="{56CE77DD-4B76-45DD-BCFB-D12DBF48F8CF}" destId="{42087A42-5985-4620-B729-6963EF5CD9C4}" srcOrd="6" destOrd="0" presId="urn:microsoft.com/office/officeart/2005/8/layout/vList2"/>
    <dgm:cxn modelId="{3C4A058B-F068-4C09-8786-24933C550BD8}" type="presParOf" srcId="{56CE77DD-4B76-45DD-BCFB-D12DBF48F8CF}" destId="{4CFF00AA-6886-463F-87A6-05A386A9173A}" srcOrd="7" destOrd="0" presId="urn:microsoft.com/office/officeart/2005/8/layout/vList2"/>
    <dgm:cxn modelId="{4E4BAD70-15C1-4DC4-AABE-3847424A72E7}" type="presParOf" srcId="{56CE77DD-4B76-45DD-BCFB-D12DBF48F8CF}" destId="{ADD5B6D8-CBED-4E24-BBE9-CC3E3C53817E}" srcOrd="8" destOrd="0" presId="urn:microsoft.com/office/officeart/2005/8/layout/vList2"/>
    <dgm:cxn modelId="{7B0019DC-9410-4623-A466-70DA99E70BDE}" type="presParOf" srcId="{56CE77DD-4B76-45DD-BCFB-D12DBF48F8CF}" destId="{17D91BCD-3488-448A-AF68-CE48ACFFAC6E}" srcOrd="9" destOrd="0" presId="urn:microsoft.com/office/officeart/2005/8/layout/vList2"/>
    <dgm:cxn modelId="{1AB46C13-6587-4BD0-BF21-C7131A9928DC}" type="presParOf" srcId="{56CE77DD-4B76-45DD-BCFB-D12DBF48F8CF}" destId="{19571DDD-CBAE-4CE9-84FB-97F7DEA70F91}" srcOrd="10" destOrd="0" presId="urn:microsoft.com/office/officeart/2005/8/layout/vList2"/>
    <dgm:cxn modelId="{C326C4CA-90B2-4005-B453-4BDA3CDEE31E}" type="presParOf" srcId="{56CE77DD-4B76-45DD-BCFB-D12DBF48F8CF}" destId="{66C47CAF-1B50-4F6C-AA8E-53230C8BD736}"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DDDDD-C731-4A59-8134-667E8E95619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81E7D3C-3E8E-4FC4-8AB2-049F5FC5A298}">
      <dgm:prSet/>
      <dgm:spPr/>
      <dgm:t>
        <a:bodyPr/>
        <a:lstStyle/>
        <a:p>
          <a:r>
            <a:rPr lang="en-US"/>
            <a:t>Exploratory data analysis results</a:t>
          </a:r>
        </a:p>
      </dgm:t>
    </dgm:pt>
    <dgm:pt modelId="{8E14EA7B-0BB1-47C1-8760-B3B9D1AC2611}" type="parTrans" cxnId="{E6E0D79E-DAAA-4A15-9208-CF3DB137986D}">
      <dgm:prSet/>
      <dgm:spPr/>
      <dgm:t>
        <a:bodyPr/>
        <a:lstStyle/>
        <a:p>
          <a:endParaRPr lang="en-US"/>
        </a:p>
      </dgm:t>
    </dgm:pt>
    <dgm:pt modelId="{BEC8D32F-187D-4E03-BFCB-C069489C7F45}" type="sibTrans" cxnId="{E6E0D79E-DAAA-4A15-9208-CF3DB137986D}">
      <dgm:prSet/>
      <dgm:spPr/>
      <dgm:t>
        <a:bodyPr/>
        <a:lstStyle/>
        <a:p>
          <a:endParaRPr lang="en-US"/>
        </a:p>
      </dgm:t>
    </dgm:pt>
    <dgm:pt modelId="{77487BE3-04BE-4390-8CDB-312C9FCA6356}">
      <dgm:prSet/>
      <dgm:spPr/>
      <dgm:t>
        <a:bodyPr/>
        <a:lstStyle/>
        <a:p>
          <a:r>
            <a:rPr lang="en-US"/>
            <a:t>Interactive analytics demo in screenshots</a:t>
          </a:r>
        </a:p>
      </dgm:t>
    </dgm:pt>
    <dgm:pt modelId="{6F131018-2BB5-497C-B035-3EDCFB6070C4}" type="parTrans" cxnId="{1FE2C78A-12DA-44FA-9772-0C207A516ADC}">
      <dgm:prSet/>
      <dgm:spPr/>
      <dgm:t>
        <a:bodyPr/>
        <a:lstStyle/>
        <a:p>
          <a:endParaRPr lang="en-US"/>
        </a:p>
      </dgm:t>
    </dgm:pt>
    <dgm:pt modelId="{10843A85-89C8-4014-B651-ACF2AED7CA0F}" type="sibTrans" cxnId="{1FE2C78A-12DA-44FA-9772-0C207A516ADC}">
      <dgm:prSet/>
      <dgm:spPr/>
      <dgm:t>
        <a:bodyPr/>
        <a:lstStyle/>
        <a:p>
          <a:endParaRPr lang="en-US"/>
        </a:p>
      </dgm:t>
    </dgm:pt>
    <dgm:pt modelId="{18F35F31-D69B-4578-A91F-B7A4419AC398}">
      <dgm:prSet/>
      <dgm:spPr/>
      <dgm:t>
        <a:bodyPr/>
        <a:lstStyle/>
        <a:p>
          <a:r>
            <a:rPr lang="en-US"/>
            <a:t>Predictive analysis results</a:t>
          </a:r>
        </a:p>
      </dgm:t>
    </dgm:pt>
    <dgm:pt modelId="{5D9B3A17-9D70-4997-9C16-236C10DFABD2}" type="parTrans" cxnId="{FA7FE7DA-DEFF-47F2-8165-FDA6E1070EA4}">
      <dgm:prSet/>
      <dgm:spPr/>
      <dgm:t>
        <a:bodyPr/>
        <a:lstStyle/>
        <a:p>
          <a:endParaRPr lang="en-US"/>
        </a:p>
      </dgm:t>
    </dgm:pt>
    <dgm:pt modelId="{B26CB8E9-1BD0-4BDB-937C-8ADD4238AA69}" type="sibTrans" cxnId="{FA7FE7DA-DEFF-47F2-8165-FDA6E1070EA4}">
      <dgm:prSet/>
      <dgm:spPr/>
      <dgm:t>
        <a:bodyPr/>
        <a:lstStyle/>
        <a:p>
          <a:endParaRPr lang="en-US"/>
        </a:p>
      </dgm:t>
    </dgm:pt>
    <dgm:pt modelId="{345241EC-A0C0-4172-96AA-BD8118F99417}" type="pres">
      <dgm:prSet presAssocID="{2F3DDDDD-C731-4A59-8134-667E8E956199}" presName="outerComposite" presStyleCnt="0">
        <dgm:presLayoutVars>
          <dgm:chMax val="5"/>
          <dgm:dir/>
          <dgm:resizeHandles val="exact"/>
        </dgm:presLayoutVars>
      </dgm:prSet>
      <dgm:spPr/>
    </dgm:pt>
    <dgm:pt modelId="{91E65BD8-5D0D-45FF-ACB4-598FB0F310A6}" type="pres">
      <dgm:prSet presAssocID="{2F3DDDDD-C731-4A59-8134-667E8E956199}" presName="dummyMaxCanvas" presStyleCnt="0">
        <dgm:presLayoutVars/>
      </dgm:prSet>
      <dgm:spPr/>
    </dgm:pt>
    <dgm:pt modelId="{B3297762-8245-42E1-9CA7-7D9FC1BA508E}" type="pres">
      <dgm:prSet presAssocID="{2F3DDDDD-C731-4A59-8134-667E8E956199}" presName="ThreeNodes_1" presStyleLbl="node1" presStyleIdx="0" presStyleCnt="3">
        <dgm:presLayoutVars>
          <dgm:bulletEnabled val="1"/>
        </dgm:presLayoutVars>
      </dgm:prSet>
      <dgm:spPr/>
    </dgm:pt>
    <dgm:pt modelId="{8C4FF925-3E7D-4AF8-ACAF-534C7062938D}" type="pres">
      <dgm:prSet presAssocID="{2F3DDDDD-C731-4A59-8134-667E8E956199}" presName="ThreeNodes_2" presStyleLbl="node1" presStyleIdx="1" presStyleCnt="3">
        <dgm:presLayoutVars>
          <dgm:bulletEnabled val="1"/>
        </dgm:presLayoutVars>
      </dgm:prSet>
      <dgm:spPr/>
    </dgm:pt>
    <dgm:pt modelId="{D47BBF43-97BC-4200-8D9B-BCF3CC499396}" type="pres">
      <dgm:prSet presAssocID="{2F3DDDDD-C731-4A59-8134-667E8E956199}" presName="ThreeNodes_3" presStyleLbl="node1" presStyleIdx="2" presStyleCnt="3">
        <dgm:presLayoutVars>
          <dgm:bulletEnabled val="1"/>
        </dgm:presLayoutVars>
      </dgm:prSet>
      <dgm:spPr/>
    </dgm:pt>
    <dgm:pt modelId="{CF906618-2E6A-4C01-A983-15B2E884374D}" type="pres">
      <dgm:prSet presAssocID="{2F3DDDDD-C731-4A59-8134-667E8E956199}" presName="ThreeConn_1-2" presStyleLbl="fgAccFollowNode1" presStyleIdx="0" presStyleCnt="2">
        <dgm:presLayoutVars>
          <dgm:bulletEnabled val="1"/>
        </dgm:presLayoutVars>
      </dgm:prSet>
      <dgm:spPr/>
    </dgm:pt>
    <dgm:pt modelId="{D0570E19-55EA-4AC5-9ECF-F3686B2AE0BA}" type="pres">
      <dgm:prSet presAssocID="{2F3DDDDD-C731-4A59-8134-667E8E956199}" presName="ThreeConn_2-3" presStyleLbl="fgAccFollowNode1" presStyleIdx="1" presStyleCnt="2">
        <dgm:presLayoutVars>
          <dgm:bulletEnabled val="1"/>
        </dgm:presLayoutVars>
      </dgm:prSet>
      <dgm:spPr/>
    </dgm:pt>
    <dgm:pt modelId="{946A8ADB-4B5F-41BC-BDD3-51B0627B2FDA}" type="pres">
      <dgm:prSet presAssocID="{2F3DDDDD-C731-4A59-8134-667E8E956199}" presName="ThreeNodes_1_text" presStyleLbl="node1" presStyleIdx="2" presStyleCnt="3">
        <dgm:presLayoutVars>
          <dgm:bulletEnabled val="1"/>
        </dgm:presLayoutVars>
      </dgm:prSet>
      <dgm:spPr/>
    </dgm:pt>
    <dgm:pt modelId="{38BC76B3-FAA2-4204-92DF-929569BF06CD}" type="pres">
      <dgm:prSet presAssocID="{2F3DDDDD-C731-4A59-8134-667E8E956199}" presName="ThreeNodes_2_text" presStyleLbl="node1" presStyleIdx="2" presStyleCnt="3">
        <dgm:presLayoutVars>
          <dgm:bulletEnabled val="1"/>
        </dgm:presLayoutVars>
      </dgm:prSet>
      <dgm:spPr/>
    </dgm:pt>
    <dgm:pt modelId="{47A0CCF0-B650-457E-995D-034C8727F72C}" type="pres">
      <dgm:prSet presAssocID="{2F3DDDDD-C731-4A59-8134-667E8E956199}" presName="ThreeNodes_3_text" presStyleLbl="node1" presStyleIdx="2" presStyleCnt="3">
        <dgm:presLayoutVars>
          <dgm:bulletEnabled val="1"/>
        </dgm:presLayoutVars>
      </dgm:prSet>
      <dgm:spPr/>
    </dgm:pt>
  </dgm:ptLst>
  <dgm:cxnLst>
    <dgm:cxn modelId="{F3F73A0F-4E29-454F-BAB8-EB0D1C18C1A4}" type="presOf" srcId="{18F35F31-D69B-4578-A91F-B7A4419AC398}" destId="{D47BBF43-97BC-4200-8D9B-BCF3CC499396}" srcOrd="0" destOrd="0" presId="urn:microsoft.com/office/officeart/2005/8/layout/vProcess5"/>
    <dgm:cxn modelId="{C456E971-E882-4BC9-9B05-F2C734CAEB24}" type="presOf" srcId="{18F35F31-D69B-4578-A91F-B7A4419AC398}" destId="{47A0CCF0-B650-457E-995D-034C8727F72C}" srcOrd="1" destOrd="0" presId="urn:microsoft.com/office/officeart/2005/8/layout/vProcess5"/>
    <dgm:cxn modelId="{2CF34A74-10EF-4D33-98AE-5C7744BAF5E3}" type="presOf" srcId="{E81E7D3C-3E8E-4FC4-8AB2-049F5FC5A298}" destId="{B3297762-8245-42E1-9CA7-7D9FC1BA508E}" srcOrd="0" destOrd="0" presId="urn:microsoft.com/office/officeart/2005/8/layout/vProcess5"/>
    <dgm:cxn modelId="{C3C1A681-96D9-418A-9E1F-9A7E9F9DAE56}" type="presOf" srcId="{2F3DDDDD-C731-4A59-8134-667E8E956199}" destId="{345241EC-A0C0-4172-96AA-BD8118F99417}" srcOrd="0" destOrd="0" presId="urn:microsoft.com/office/officeart/2005/8/layout/vProcess5"/>
    <dgm:cxn modelId="{1FE2C78A-12DA-44FA-9772-0C207A516ADC}" srcId="{2F3DDDDD-C731-4A59-8134-667E8E956199}" destId="{77487BE3-04BE-4390-8CDB-312C9FCA6356}" srcOrd="1" destOrd="0" parTransId="{6F131018-2BB5-497C-B035-3EDCFB6070C4}" sibTransId="{10843A85-89C8-4014-B651-ACF2AED7CA0F}"/>
    <dgm:cxn modelId="{9336BE8F-31DC-4DD1-AFFB-1B256576BFDC}" type="presOf" srcId="{77487BE3-04BE-4390-8CDB-312C9FCA6356}" destId="{8C4FF925-3E7D-4AF8-ACAF-534C7062938D}" srcOrd="0" destOrd="0" presId="urn:microsoft.com/office/officeart/2005/8/layout/vProcess5"/>
    <dgm:cxn modelId="{FD49DE9B-15A4-474D-A969-6358DEB1A704}" type="presOf" srcId="{E81E7D3C-3E8E-4FC4-8AB2-049F5FC5A298}" destId="{946A8ADB-4B5F-41BC-BDD3-51B0627B2FDA}" srcOrd="1" destOrd="0" presId="urn:microsoft.com/office/officeart/2005/8/layout/vProcess5"/>
    <dgm:cxn modelId="{E6E0D79E-DAAA-4A15-9208-CF3DB137986D}" srcId="{2F3DDDDD-C731-4A59-8134-667E8E956199}" destId="{E81E7D3C-3E8E-4FC4-8AB2-049F5FC5A298}" srcOrd="0" destOrd="0" parTransId="{8E14EA7B-0BB1-47C1-8760-B3B9D1AC2611}" sibTransId="{BEC8D32F-187D-4E03-BFCB-C069489C7F45}"/>
    <dgm:cxn modelId="{244044CA-AAF9-4476-808F-8E97165E83F9}" type="presOf" srcId="{77487BE3-04BE-4390-8CDB-312C9FCA6356}" destId="{38BC76B3-FAA2-4204-92DF-929569BF06CD}" srcOrd="1" destOrd="0" presId="urn:microsoft.com/office/officeart/2005/8/layout/vProcess5"/>
    <dgm:cxn modelId="{FA7FE7DA-DEFF-47F2-8165-FDA6E1070EA4}" srcId="{2F3DDDDD-C731-4A59-8134-667E8E956199}" destId="{18F35F31-D69B-4578-A91F-B7A4419AC398}" srcOrd="2" destOrd="0" parTransId="{5D9B3A17-9D70-4997-9C16-236C10DFABD2}" sibTransId="{B26CB8E9-1BD0-4BDB-937C-8ADD4238AA69}"/>
    <dgm:cxn modelId="{15A646DD-DE4E-46D0-90A9-F09B04175343}" type="presOf" srcId="{BEC8D32F-187D-4E03-BFCB-C069489C7F45}" destId="{CF906618-2E6A-4C01-A983-15B2E884374D}" srcOrd="0" destOrd="0" presId="urn:microsoft.com/office/officeart/2005/8/layout/vProcess5"/>
    <dgm:cxn modelId="{84ADD3F1-4F24-43D2-BEB2-EF7EB81F66CB}" type="presOf" srcId="{10843A85-89C8-4014-B651-ACF2AED7CA0F}" destId="{D0570E19-55EA-4AC5-9ECF-F3686B2AE0BA}" srcOrd="0" destOrd="0" presId="urn:microsoft.com/office/officeart/2005/8/layout/vProcess5"/>
    <dgm:cxn modelId="{D3DF1688-76B0-4BCE-BA0F-5FAEDF3F3048}" type="presParOf" srcId="{345241EC-A0C0-4172-96AA-BD8118F99417}" destId="{91E65BD8-5D0D-45FF-ACB4-598FB0F310A6}" srcOrd="0" destOrd="0" presId="urn:microsoft.com/office/officeart/2005/8/layout/vProcess5"/>
    <dgm:cxn modelId="{2B9C5BF0-5128-4D02-BDBA-B06FB2458926}" type="presParOf" srcId="{345241EC-A0C0-4172-96AA-BD8118F99417}" destId="{B3297762-8245-42E1-9CA7-7D9FC1BA508E}" srcOrd="1" destOrd="0" presId="urn:microsoft.com/office/officeart/2005/8/layout/vProcess5"/>
    <dgm:cxn modelId="{79CE486C-91A8-4785-A4C3-FDA877498061}" type="presParOf" srcId="{345241EC-A0C0-4172-96AA-BD8118F99417}" destId="{8C4FF925-3E7D-4AF8-ACAF-534C7062938D}" srcOrd="2" destOrd="0" presId="urn:microsoft.com/office/officeart/2005/8/layout/vProcess5"/>
    <dgm:cxn modelId="{DFBB0463-DE67-4D98-BA99-7D5E4B6646DA}" type="presParOf" srcId="{345241EC-A0C0-4172-96AA-BD8118F99417}" destId="{D47BBF43-97BC-4200-8D9B-BCF3CC499396}" srcOrd="3" destOrd="0" presId="urn:microsoft.com/office/officeart/2005/8/layout/vProcess5"/>
    <dgm:cxn modelId="{D762E1E8-F2BB-4DAE-B45D-5E2517B7E572}" type="presParOf" srcId="{345241EC-A0C0-4172-96AA-BD8118F99417}" destId="{CF906618-2E6A-4C01-A983-15B2E884374D}" srcOrd="4" destOrd="0" presId="urn:microsoft.com/office/officeart/2005/8/layout/vProcess5"/>
    <dgm:cxn modelId="{E4764816-A86F-4D24-A1E9-ED51EAB48C8F}" type="presParOf" srcId="{345241EC-A0C0-4172-96AA-BD8118F99417}" destId="{D0570E19-55EA-4AC5-9ECF-F3686B2AE0BA}" srcOrd="5" destOrd="0" presId="urn:microsoft.com/office/officeart/2005/8/layout/vProcess5"/>
    <dgm:cxn modelId="{76AE2261-03E4-40EC-A6AD-AE522E75BDED}" type="presParOf" srcId="{345241EC-A0C0-4172-96AA-BD8118F99417}" destId="{946A8ADB-4B5F-41BC-BDD3-51B0627B2FDA}" srcOrd="6" destOrd="0" presId="urn:microsoft.com/office/officeart/2005/8/layout/vProcess5"/>
    <dgm:cxn modelId="{268507B0-FEBE-4FE4-A17F-63A24CA254B7}" type="presParOf" srcId="{345241EC-A0C0-4172-96AA-BD8118F99417}" destId="{38BC76B3-FAA2-4204-92DF-929569BF06CD}" srcOrd="7" destOrd="0" presId="urn:microsoft.com/office/officeart/2005/8/layout/vProcess5"/>
    <dgm:cxn modelId="{ADE2D313-E57C-4A29-898A-A4D2710AABE3}" type="presParOf" srcId="{345241EC-A0C0-4172-96AA-BD8118F99417}" destId="{47A0CCF0-B650-457E-995D-034C8727F72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F8AF4-02F9-445C-AFF7-88BFC4A835BB}">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E79D1-8C6C-4B2C-953D-D06D17A8D82A}">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18807-AB61-41BC-B16C-712B4C2FC8DC}">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E0FD588B-9B56-432B-B7C8-41624088664A}">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AD1BF-BB9B-4CE2-91A4-697DE1288533}">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92A55-0DA2-49C8-AA5E-BF5113795EFD}">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FD52B6B8-4C72-4D10-A179-1082B61AB60C}">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85583C-BB73-47FE-834A-2C85D2A799B1}">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91BB2-5EAB-4D5F-96BC-5370436FF985}">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B28E00D6-95C5-4F6E-9595-0B5D14E50C80}">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CFB49-AB94-4A5A-9BF5-0F88B1275C46}">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8E5876-A87B-450B-9EF5-AC9E9860DBE4}">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A96C9F13-D409-43BB-9578-DBA8055D9161}">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CE2F7-FDC5-4FBA-95AE-32F14EDDADA7}">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5A0DE-9019-4AE8-8266-E1825F2D9DAE}">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D88C6891-F3CD-42EF-88B9-FC0F81BA2C35}">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28938-C4FE-4245-A031-05CC6F99D189}">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3A292-1DA7-4AC2-B9A1-F38A329CA935}">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9E564-1F8E-47EA-B4FC-F36DDD5A4984}">
      <dsp:nvSpPr>
        <dsp:cNvPr id="0" name=""/>
        <dsp:cNvSpPr/>
      </dsp:nvSpPr>
      <dsp:spPr>
        <a:xfrm>
          <a:off x="0" y="284517"/>
          <a:ext cx="6245265" cy="4077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Executive Summary</a:t>
          </a:r>
        </a:p>
      </dsp:txBody>
      <dsp:txXfrm>
        <a:off x="19904" y="304421"/>
        <a:ext cx="6205457" cy="367937"/>
      </dsp:txXfrm>
    </dsp:sp>
    <dsp:sp modelId="{CCFC60C0-9928-42D0-999C-DE3CF3EDF474}">
      <dsp:nvSpPr>
        <dsp:cNvPr id="0" name=""/>
        <dsp:cNvSpPr/>
      </dsp:nvSpPr>
      <dsp:spPr>
        <a:xfrm>
          <a:off x="0" y="741222"/>
          <a:ext cx="6245265" cy="40774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Data collection methodology</a:t>
          </a:r>
        </a:p>
      </dsp:txBody>
      <dsp:txXfrm>
        <a:off x="19904" y="761126"/>
        <a:ext cx="6205457" cy="367937"/>
      </dsp:txXfrm>
    </dsp:sp>
    <dsp:sp modelId="{9DCF31CA-604A-43E6-B52D-87F11B6524C4}">
      <dsp:nvSpPr>
        <dsp:cNvPr id="0" name=""/>
        <dsp:cNvSpPr/>
      </dsp:nvSpPr>
      <dsp:spPr>
        <a:xfrm>
          <a:off x="0" y="1148967"/>
          <a:ext cx="6245265"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Retrieval and consolidation from multiple </a:t>
          </a:r>
          <a:r>
            <a:rPr lang="en-US" sz="1300" kern="1200">
              <a:hlinkClick xmlns:r="http://schemas.openxmlformats.org/officeDocument/2006/relationships" r:id="rId1"/>
            </a:rPr>
            <a:t>SpaceX API</a:t>
          </a:r>
          <a:r>
            <a:rPr lang="en-US" sz="1300" kern="1200"/>
            <a:t> endpoints</a:t>
          </a:r>
        </a:p>
        <a:p>
          <a:pPr marL="114300" lvl="1" indent="-114300" algn="l" defTabSz="577850">
            <a:lnSpc>
              <a:spcPct val="90000"/>
            </a:lnSpc>
            <a:spcBef>
              <a:spcPct val="0"/>
            </a:spcBef>
            <a:spcAft>
              <a:spcPct val="20000"/>
            </a:spcAft>
            <a:buChar char="•"/>
          </a:pPr>
          <a:r>
            <a:rPr lang="en-US" sz="1300" kern="1200"/>
            <a:t>Web scaping tabular data from </a:t>
          </a:r>
          <a:r>
            <a:rPr lang="en-US" sz="1300" kern="1200">
              <a:hlinkClick xmlns:r="http://schemas.openxmlformats.org/officeDocument/2006/relationships" r:id="rId2"/>
            </a:rPr>
            <a:t>Wikipedia</a:t>
          </a:r>
          <a:endParaRPr lang="en-US" sz="1300" kern="1200"/>
        </a:p>
      </dsp:txBody>
      <dsp:txXfrm>
        <a:off x="0" y="1148967"/>
        <a:ext cx="6245265" cy="448672"/>
      </dsp:txXfrm>
    </dsp:sp>
    <dsp:sp modelId="{86B9567E-B22F-401D-B64E-6791B5E26C2B}">
      <dsp:nvSpPr>
        <dsp:cNvPr id="0" name=""/>
        <dsp:cNvSpPr/>
      </dsp:nvSpPr>
      <dsp:spPr>
        <a:xfrm>
          <a:off x="0" y="1597639"/>
          <a:ext cx="6245265" cy="40774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Perform data wrangling</a:t>
          </a:r>
        </a:p>
      </dsp:txBody>
      <dsp:txXfrm>
        <a:off x="19904" y="1617543"/>
        <a:ext cx="6205457" cy="367937"/>
      </dsp:txXfrm>
    </dsp:sp>
    <dsp:sp modelId="{6308E0ED-DA6E-4675-80F1-A10976DD5990}">
      <dsp:nvSpPr>
        <dsp:cNvPr id="0" name=""/>
        <dsp:cNvSpPr/>
      </dsp:nvSpPr>
      <dsp:spPr>
        <a:xfrm>
          <a:off x="0" y="2005384"/>
          <a:ext cx="6245265"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Extracted relevant records</a:t>
          </a:r>
        </a:p>
        <a:p>
          <a:pPr marL="114300" lvl="1" indent="-114300" algn="l" defTabSz="577850">
            <a:lnSpc>
              <a:spcPct val="90000"/>
            </a:lnSpc>
            <a:spcBef>
              <a:spcPct val="0"/>
            </a:spcBef>
            <a:spcAft>
              <a:spcPct val="20000"/>
            </a:spcAft>
            <a:buChar char="•"/>
          </a:pPr>
          <a:r>
            <a:rPr lang="en-US" sz="1300" kern="1200"/>
            <a:t>Flattened fields and resolved missing values</a:t>
          </a:r>
        </a:p>
      </dsp:txBody>
      <dsp:txXfrm>
        <a:off x="0" y="2005384"/>
        <a:ext cx="6245265" cy="448672"/>
      </dsp:txXfrm>
    </dsp:sp>
    <dsp:sp modelId="{42087A42-5985-4620-B729-6963EF5CD9C4}">
      <dsp:nvSpPr>
        <dsp:cNvPr id="0" name=""/>
        <dsp:cNvSpPr/>
      </dsp:nvSpPr>
      <dsp:spPr>
        <a:xfrm>
          <a:off x="0" y="2454057"/>
          <a:ext cx="6245265" cy="40774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Perform exploratory data analysis (EDA) using visualization and SQL</a:t>
          </a:r>
        </a:p>
      </dsp:txBody>
      <dsp:txXfrm>
        <a:off x="19904" y="2473961"/>
        <a:ext cx="6205457" cy="367937"/>
      </dsp:txXfrm>
    </dsp:sp>
    <dsp:sp modelId="{4CFF00AA-6886-463F-87A6-05A386A9173A}">
      <dsp:nvSpPr>
        <dsp:cNvPr id="0" name=""/>
        <dsp:cNvSpPr/>
      </dsp:nvSpPr>
      <dsp:spPr>
        <a:xfrm>
          <a:off x="0" y="2861802"/>
          <a:ext cx="6245265"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Visualize variable relationships</a:t>
          </a:r>
        </a:p>
        <a:p>
          <a:pPr marL="114300" lvl="1" indent="-114300" algn="l" defTabSz="577850">
            <a:lnSpc>
              <a:spcPct val="90000"/>
            </a:lnSpc>
            <a:spcBef>
              <a:spcPct val="0"/>
            </a:spcBef>
            <a:spcAft>
              <a:spcPct val="20000"/>
            </a:spcAft>
            <a:buChar char="•"/>
          </a:pPr>
          <a:r>
            <a:rPr lang="en-US" sz="1300" kern="1200"/>
            <a:t>Look at the data in aggregate</a:t>
          </a:r>
        </a:p>
      </dsp:txBody>
      <dsp:txXfrm>
        <a:off x="0" y="2861802"/>
        <a:ext cx="6245265" cy="448672"/>
      </dsp:txXfrm>
    </dsp:sp>
    <dsp:sp modelId="{ADD5B6D8-CBED-4E24-BBE9-CC3E3C53817E}">
      <dsp:nvSpPr>
        <dsp:cNvPr id="0" name=""/>
        <dsp:cNvSpPr/>
      </dsp:nvSpPr>
      <dsp:spPr>
        <a:xfrm>
          <a:off x="0" y="3310474"/>
          <a:ext cx="6245265" cy="40774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Perform interactive visual analytics using Folium and Plotly Dash</a:t>
          </a:r>
        </a:p>
      </dsp:txBody>
      <dsp:txXfrm>
        <a:off x="19904" y="3330378"/>
        <a:ext cx="6205457" cy="367937"/>
      </dsp:txXfrm>
    </dsp:sp>
    <dsp:sp modelId="{17D91BCD-3488-448A-AF68-CE48ACFFAC6E}">
      <dsp:nvSpPr>
        <dsp:cNvPr id="0" name=""/>
        <dsp:cNvSpPr/>
      </dsp:nvSpPr>
      <dsp:spPr>
        <a:xfrm>
          <a:off x="0" y="3718219"/>
          <a:ext cx="6245265" cy="89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Mark all launch sites on a map</a:t>
          </a:r>
        </a:p>
        <a:p>
          <a:pPr marL="114300" lvl="1" indent="-114300" algn="l" defTabSz="577850">
            <a:lnSpc>
              <a:spcPct val="90000"/>
            </a:lnSpc>
            <a:spcBef>
              <a:spcPct val="0"/>
            </a:spcBef>
            <a:spcAft>
              <a:spcPct val="20000"/>
            </a:spcAft>
            <a:buChar char="•"/>
          </a:pPr>
          <a:r>
            <a:rPr lang="en-US" sz="1300" kern="1200"/>
            <a:t>Mark successful and failed launches</a:t>
          </a:r>
        </a:p>
        <a:p>
          <a:pPr marL="114300" lvl="1" indent="-114300" algn="l" defTabSz="577850">
            <a:lnSpc>
              <a:spcPct val="90000"/>
            </a:lnSpc>
            <a:spcBef>
              <a:spcPct val="0"/>
            </a:spcBef>
            <a:spcAft>
              <a:spcPct val="20000"/>
            </a:spcAft>
            <a:buChar char="•"/>
          </a:pPr>
          <a:r>
            <a:rPr lang="en-US" sz="1300" kern="1200"/>
            <a:t>Calculate distances to proximate locations</a:t>
          </a:r>
        </a:p>
        <a:p>
          <a:pPr marL="114300" lvl="1" indent="-114300" algn="l" defTabSz="577850">
            <a:lnSpc>
              <a:spcPct val="90000"/>
            </a:lnSpc>
            <a:spcBef>
              <a:spcPct val="0"/>
            </a:spcBef>
            <a:spcAft>
              <a:spcPct val="20000"/>
            </a:spcAft>
            <a:buChar char="•"/>
          </a:pPr>
          <a:r>
            <a:rPr lang="en-US" sz="1300" kern="1200"/>
            <a:t>Provide for interactive exploration of the data</a:t>
          </a:r>
        </a:p>
      </dsp:txBody>
      <dsp:txXfrm>
        <a:off x="0" y="3718219"/>
        <a:ext cx="6245265" cy="897345"/>
      </dsp:txXfrm>
    </dsp:sp>
    <dsp:sp modelId="{19571DDD-CBAE-4CE9-84FB-97F7DEA70F91}">
      <dsp:nvSpPr>
        <dsp:cNvPr id="0" name=""/>
        <dsp:cNvSpPr/>
      </dsp:nvSpPr>
      <dsp:spPr>
        <a:xfrm>
          <a:off x="0" y="4615564"/>
          <a:ext cx="6245265" cy="4077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Perform predictive analysis using classification models</a:t>
          </a:r>
        </a:p>
      </dsp:txBody>
      <dsp:txXfrm>
        <a:off x="19904" y="4635468"/>
        <a:ext cx="6205457" cy="367937"/>
      </dsp:txXfrm>
    </dsp:sp>
    <dsp:sp modelId="{66C47CAF-1B50-4F6C-AA8E-53230C8BD736}">
      <dsp:nvSpPr>
        <dsp:cNvPr id="0" name=""/>
        <dsp:cNvSpPr/>
      </dsp:nvSpPr>
      <dsp:spPr>
        <a:xfrm>
          <a:off x="0" y="5023309"/>
          <a:ext cx="624526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Build, evaluate, and compare several predictive classification models</a:t>
          </a:r>
        </a:p>
      </dsp:txBody>
      <dsp:txXfrm>
        <a:off x="0" y="5023309"/>
        <a:ext cx="6245265" cy="281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7762-8245-42E1-9CA7-7D9FC1BA508E}">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Exploratory data analysis results</a:t>
          </a:r>
        </a:p>
      </dsp:txBody>
      <dsp:txXfrm>
        <a:off x="32418" y="32418"/>
        <a:ext cx="8094307" cy="1041985"/>
      </dsp:txXfrm>
    </dsp:sp>
    <dsp:sp modelId="{8C4FF925-3E7D-4AF8-ACAF-534C7062938D}">
      <dsp:nvSpPr>
        <dsp:cNvPr id="0" name=""/>
        <dsp:cNvSpPr/>
      </dsp:nvSpPr>
      <dsp:spPr>
        <a:xfrm>
          <a:off x="819587" y="1291291"/>
          <a:ext cx="9288654" cy="110682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Interactive analytics demo in screenshots</a:t>
          </a:r>
        </a:p>
      </dsp:txBody>
      <dsp:txXfrm>
        <a:off x="852005" y="1323709"/>
        <a:ext cx="7684797" cy="1041985"/>
      </dsp:txXfrm>
    </dsp:sp>
    <dsp:sp modelId="{D47BBF43-97BC-4200-8D9B-BCF3CC499396}">
      <dsp:nvSpPr>
        <dsp:cNvPr id="0" name=""/>
        <dsp:cNvSpPr/>
      </dsp:nvSpPr>
      <dsp:spPr>
        <a:xfrm>
          <a:off x="1639174" y="2582583"/>
          <a:ext cx="9288654" cy="110682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Predictive analysis results</a:t>
          </a:r>
        </a:p>
      </dsp:txBody>
      <dsp:txXfrm>
        <a:off x="1671592" y="2615001"/>
        <a:ext cx="7684797" cy="1041985"/>
      </dsp:txXfrm>
    </dsp:sp>
    <dsp:sp modelId="{CF906618-2E6A-4C01-A983-15B2E884374D}">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D0570E19-55EA-4AC5-9ECF-F3686B2AE0BA}">
      <dsp:nvSpPr>
        <dsp:cNvPr id="0" name=""/>
        <dsp:cNvSpPr/>
      </dsp:nvSpPr>
      <dsp:spPr>
        <a:xfrm>
          <a:off x="9388807" y="2123252"/>
          <a:ext cx="719433" cy="71943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artinwalsh/ibm-data-science-capstone/blob/main/02-eda-dataviz.ipynb" TargetMode="Externa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tinwalsh/ibm-data-science-capstone/blob/main/02-eda-sql.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tinwalsh/ibm-data-science-capstone/blob/main/03-dash-app.py"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docs.spacexdata.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E5746A6-97EE-0029-CB9F-EAEF144D8C5E}"/>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6800" b="1" kern="1200" dirty="0" err="1">
                <a:solidFill>
                  <a:srgbClr val="FFFFFF"/>
                </a:solidFill>
                <a:latin typeface="+mj-lt"/>
                <a:ea typeface="+mj-ea"/>
                <a:cs typeface="+mj-cs"/>
              </a:rPr>
              <a:t>LaunchWise</a:t>
            </a:r>
            <a:r>
              <a:rPr lang="en-US" sz="6800" kern="1200" dirty="0">
                <a:solidFill>
                  <a:srgbClr val="FFFFFF"/>
                </a:solidFill>
                <a:latin typeface="+mj-lt"/>
                <a:ea typeface="+mj-ea"/>
                <a:cs typeface="+mj-cs"/>
              </a:rPr>
              <a:t> – Cost Prediction Through Landing Success Forecasting</a:t>
            </a:r>
          </a:p>
        </p:txBody>
      </p:sp>
      <p:sp>
        <p:nvSpPr>
          <p:cNvPr id="3" name="Content Placeholder 2">
            <a:extLst>
              <a:ext uri="{FF2B5EF4-FFF2-40B4-BE49-F238E27FC236}">
                <a16:creationId xmlns:a16="http://schemas.microsoft.com/office/drawing/2014/main" id="{DBBAB2DF-B99F-EE96-8704-6BF113524C37}"/>
              </a:ext>
            </a:extLst>
          </p:cNvPr>
          <p:cNvSpPr>
            <a:spLocks noGrp="1"/>
          </p:cNvSpPr>
          <p:nvPr>
            <p:ph idx="1"/>
          </p:nvPr>
        </p:nvSpPr>
        <p:spPr>
          <a:xfrm>
            <a:off x="1208228" y="5972174"/>
            <a:ext cx="8578699" cy="504825"/>
          </a:xfrm>
        </p:spPr>
        <p:txBody>
          <a:bodyPr vert="horz" lIns="91440" tIns="45720" rIns="91440" bIns="45720" rtlCol="0">
            <a:normAutofit/>
          </a:bodyPr>
          <a:lstStyle/>
          <a:p>
            <a:pPr marL="0" indent="0">
              <a:buNone/>
            </a:pPr>
            <a:r>
              <a:rPr lang="en-US" sz="2000" dirty="0">
                <a:solidFill>
                  <a:srgbClr val="FFFFFF"/>
                </a:solidFill>
              </a:rPr>
              <a:t>Spoorthi Bojja</a:t>
            </a:r>
            <a:endParaRPr lang="en-US" sz="2000" kern="1200" dirty="0">
              <a:solidFill>
                <a:srgbClr val="FFFFFF"/>
              </a:solidFill>
              <a:latin typeface="+mn-lt"/>
              <a:ea typeface="+mn-ea"/>
              <a:cs typeface="+mn-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4953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8017254" y="525439"/>
            <a:ext cx="3336545" cy="165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EDA with Data Visualization</a:t>
            </a:r>
          </a:p>
        </p:txBody>
      </p:sp>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2"/>
          <a:stretch>
            <a:fillRect/>
          </a:stretch>
        </p:blipFill>
        <p:spPr>
          <a:xfrm>
            <a:off x="402608" y="1574825"/>
            <a:ext cx="3917965" cy="1449647"/>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3"/>
          <a:stretch>
            <a:fillRect/>
          </a:stretch>
        </p:blipFill>
        <p:spPr>
          <a:xfrm>
            <a:off x="4906370" y="744176"/>
            <a:ext cx="2628285" cy="919900"/>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4"/>
          <a:stretch>
            <a:fillRect/>
          </a:stretch>
        </p:blipFill>
        <p:spPr>
          <a:xfrm>
            <a:off x="4902652" y="2844630"/>
            <a:ext cx="2628286" cy="959324"/>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5"/>
          <a:stretch>
            <a:fillRect/>
          </a:stretch>
        </p:blipFill>
        <p:spPr>
          <a:xfrm>
            <a:off x="402610" y="5333449"/>
            <a:ext cx="1656952" cy="604787"/>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6"/>
          <a:stretch>
            <a:fillRect/>
          </a:stretch>
        </p:blipFill>
        <p:spPr>
          <a:xfrm>
            <a:off x="2650954" y="5331141"/>
            <a:ext cx="1669613" cy="609408"/>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4910088" y="5212227"/>
            <a:ext cx="2628286" cy="847622"/>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7254" y="2274491"/>
            <a:ext cx="3336546" cy="3902472"/>
          </a:xfrm>
          <a:prstGeom prst="rect">
            <a:avLst/>
          </a:prstGeom>
        </p:spPr>
        <p:txBody>
          <a:bodyPr vert="horz" lIns="91440" tIns="45720" rIns="91440" bIns="45720" rtlCol="0">
            <a:normAutofit/>
          </a:bodyPr>
          <a:lstStyle/>
          <a:p>
            <a:pPr>
              <a:spcBef>
                <a:spcPts val="700"/>
              </a:spcBef>
            </a:pPr>
            <a:r>
              <a:rPr lang="en-US" sz="1400"/>
              <a:t>Visualize relationships to gain insight into the importance of each variable:</a:t>
            </a:r>
          </a:p>
          <a:p>
            <a:pPr lvl="1">
              <a:spcBef>
                <a:spcPts val="700"/>
              </a:spcBef>
            </a:pPr>
            <a:r>
              <a:rPr lang="en-US" sz="1400"/>
              <a:t>Flight Number and Outcome</a:t>
            </a:r>
          </a:p>
          <a:p>
            <a:pPr lvl="1">
              <a:spcBef>
                <a:spcPts val="700"/>
              </a:spcBef>
            </a:pPr>
            <a:r>
              <a:rPr lang="en-US" sz="1400"/>
              <a:t>Flight Number and Launch Site</a:t>
            </a:r>
          </a:p>
          <a:p>
            <a:pPr lvl="1">
              <a:spcBef>
                <a:spcPts val="700"/>
              </a:spcBef>
            </a:pPr>
            <a:r>
              <a:rPr lang="en-US" sz="1400"/>
              <a:t>Payload and Launch Site</a:t>
            </a:r>
          </a:p>
          <a:p>
            <a:pPr lvl="1">
              <a:spcBef>
                <a:spcPts val="700"/>
              </a:spcBef>
            </a:pPr>
            <a:r>
              <a:rPr lang="en-US" sz="1400"/>
              <a:t>Orbit and Outcome</a:t>
            </a:r>
          </a:p>
          <a:p>
            <a:pPr lvl="1">
              <a:spcBef>
                <a:spcPts val="700"/>
              </a:spcBef>
            </a:pPr>
            <a:r>
              <a:rPr lang="en-US" sz="1400"/>
              <a:t>Flight Number and Orbit</a:t>
            </a:r>
          </a:p>
          <a:p>
            <a:pPr lvl="1">
              <a:spcBef>
                <a:spcPts val="700"/>
              </a:spcBef>
            </a:pPr>
            <a:r>
              <a:rPr lang="en-US" sz="1400"/>
              <a:t>Payload and Orbit</a:t>
            </a:r>
          </a:p>
          <a:p>
            <a:pPr lvl="1">
              <a:spcBef>
                <a:spcPts val="700"/>
              </a:spcBef>
            </a:pPr>
            <a:r>
              <a:rPr lang="en-US" sz="1400"/>
              <a:t>Yearly success rate</a:t>
            </a:r>
          </a:p>
          <a:p>
            <a:pPr>
              <a:spcBef>
                <a:spcPts val="700"/>
              </a:spcBef>
            </a:pPr>
            <a:r>
              <a:rPr lang="en-US" sz="1400"/>
              <a:t>Expand categorical variables into "dummy" columns</a:t>
            </a:r>
          </a:p>
          <a:p>
            <a:pPr>
              <a:spcBef>
                <a:spcPts val="700"/>
              </a:spcBef>
            </a:pPr>
            <a:r>
              <a:rPr lang="en-US" sz="1400"/>
              <a:t>Convert numerical columns into float64</a:t>
            </a:r>
          </a:p>
          <a:p>
            <a:pPr>
              <a:spcBef>
                <a:spcPts val="700"/>
              </a:spcBef>
            </a:pPr>
            <a:endParaRPr lang="en-US" sz="1400"/>
          </a:p>
          <a:p>
            <a:pPr>
              <a:spcBef>
                <a:spcPts val="1400"/>
              </a:spcBef>
            </a:pPr>
            <a:r>
              <a:rPr lang="en-US" sz="1400">
                <a:hlinkClick r:id="rId8">
                  <a:extLst>
                    <a:ext uri="{A12FA001-AC4F-418D-AE19-62706E023703}">
                      <ahyp:hlinkClr xmlns:ahyp="http://schemas.microsoft.com/office/drawing/2018/hyperlinkcolor" val="tx"/>
                    </a:ext>
                  </a:extLst>
                </a:hlinkClick>
              </a:rPr>
              <a:t>Notebook (GitHub URL)</a:t>
            </a:r>
            <a:endParaRPr lang="en-US" sz="1400"/>
          </a:p>
          <a:p>
            <a:endParaRPr lang="en-US" sz="1400"/>
          </a:p>
        </p:txBody>
      </p:sp>
      <p:cxnSp>
        <p:nvCxnSpPr>
          <p:cNvPr id="15" name="Straight Connector 1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417766"/>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75000"/>
                    <a:lumOff val="25000"/>
                  </a:schemeClr>
                </a:solidFill>
                <a:latin typeface="+mn-lt"/>
              </a:rPr>
              <a:pPr>
                <a:spcAft>
                  <a:spcPts val="600"/>
                </a:spcAft>
              </a:pPr>
              <a:t>10</a:t>
            </a:fld>
            <a:endParaRPr lang="en-US" sz="1200">
              <a:solidFill>
                <a:schemeClr val="tx1">
                  <a:lumMod val="75000"/>
                  <a:lumOff val="2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245072" y="1289765"/>
            <a:ext cx="3651101" cy="4270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rgbClr val="FFFFFF"/>
                </a:solidFill>
                <a:latin typeface="+mj-lt"/>
                <a:ea typeface="+mj-ea"/>
                <a:cs typeface="+mj-cs"/>
              </a:rPr>
              <a:t>EDA with SQL</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7233" y="518400"/>
            <a:ext cx="4771607" cy="5837949"/>
          </a:xfrm>
          <a:prstGeom prst="rect">
            <a:avLst/>
          </a:prstGeom>
        </p:spPr>
        <p:txBody>
          <a:bodyPr vert="horz" lIns="91440" tIns="45720" rIns="91440" bIns="45720" rtlCol="0" anchor="ctr">
            <a:normAutofit/>
          </a:bodyPr>
          <a:lstStyle/>
          <a:p>
            <a:pPr>
              <a:spcBef>
                <a:spcPts val="700"/>
              </a:spcBef>
            </a:pPr>
            <a:r>
              <a:rPr lang="en-US" sz="1400">
                <a:solidFill>
                  <a:schemeClr val="tx1">
                    <a:alpha val="80000"/>
                  </a:schemeClr>
                </a:solidFill>
              </a:rPr>
              <a:t>SQL Queries Performed:</a:t>
            </a:r>
          </a:p>
          <a:p>
            <a:pPr lvl="1">
              <a:spcBef>
                <a:spcPts val="700"/>
              </a:spcBef>
            </a:pPr>
            <a:r>
              <a:rPr lang="en-US" sz="1400">
                <a:solidFill>
                  <a:schemeClr val="tx1">
                    <a:alpha val="80000"/>
                  </a:schemeClr>
                </a:solidFill>
              </a:rPr>
              <a:t>Show each unique launch site</a:t>
            </a:r>
          </a:p>
          <a:p>
            <a:pPr lvl="1">
              <a:spcBef>
                <a:spcPts val="700"/>
              </a:spcBef>
            </a:pPr>
            <a:r>
              <a:rPr lang="en-US" sz="1400">
                <a:solidFill>
                  <a:schemeClr val="tx1">
                    <a:alpha val="80000"/>
                  </a:schemeClr>
                </a:solidFill>
              </a:rPr>
              <a:t>Show 5 records where launch site names begin with 'CCA'</a:t>
            </a:r>
          </a:p>
          <a:p>
            <a:pPr lvl="1">
              <a:spcBef>
                <a:spcPts val="700"/>
              </a:spcBef>
            </a:pPr>
            <a:r>
              <a:rPr lang="en-US" sz="1400">
                <a:solidFill>
                  <a:schemeClr val="tx1">
                    <a:alpha val="80000"/>
                  </a:schemeClr>
                </a:solidFill>
              </a:rPr>
              <a:t>Display the total payload mass carried by boosters launched by 'NASA (CRS)'</a:t>
            </a:r>
          </a:p>
          <a:p>
            <a:pPr lvl="1">
              <a:spcBef>
                <a:spcPts val="700"/>
              </a:spcBef>
            </a:pPr>
            <a:r>
              <a:rPr lang="en-US" sz="1400">
                <a:solidFill>
                  <a:schemeClr val="tx1">
                    <a:alpha val="80000"/>
                  </a:schemeClr>
                </a:solidFill>
              </a:rPr>
              <a:t>Display the average payload mass carried by the v1.1 Falcon 9 booster</a:t>
            </a:r>
          </a:p>
          <a:p>
            <a:pPr lvl="1">
              <a:spcBef>
                <a:spcPts val="700"/>
              </a:spcBef>
            </a:pPr>
            <a:r>
              <a:rPr lang="en-US" sz="1400">
                <a:solidFill>
                  <a:schemeClr val="tx1">
                    <a:alpha val="80000"/>
                  </a:schemeClr>
                </a:solidFill>
              </a:rPr>
              <a:t>List the date of the first successful ground landing outcome</a:t>
            </a:r>
          </a:p>
          <a:p>
            <a:pPr lvl="1">
              <a:spcBef>
                <a:spcPts val="700"/>
              </a:spcBef>
            </a:pPr>
            <a:r>
              <a:rPr lang="en-US" sz="1400">
                <a:solidFill>
                  <a:schemeClr val="tx1">
                    <a:alpha val="80000"/>
                  </a:schemeClr>
                </a:solidFill>
              </a:rPr>
              <a:t>List the booster versions with successful outcomes landing on the drone ship with payloads between 4000kg and 6000kg.</a:t>
            </a:r>
          </a:p>
          <a:p>
            <a:pPr lvl="1">
              <a:spcBef>
                <a:spcPts val="700"/>
              </a:spcBef>
            </a:pPr>
            <a:r>
              <a:rPr lang="en-US" sz="1400">
                <a:solidFill>
                  <a:schemeClr val="tx1">
                    <a:alpha val="80000"/>
                  </a:schemeClr>
                </a:solidFill>
              </a:rPr>
              <a:t>List the number of successful and failed mission outcomes</a:t>
            </a:r>
          </a:p>
          <a:p>
            <a:pPr lvl="1">
              <a:spcBef>
                <a:spcPts val="700"/>
              </a:spcBef>
            </a:pPr>
            <a:r>
              <a:rPr lang="en-US" sz="1400">
                <a:solidFill>
                  <a:schemeClr val="tx1">
                    <a:alpha val="80000"/>
                  </a:schemeClr>
                </a:solidFill>
              </a:rPr>
              <a:t>List all of the booster versions that carried the max payload mass</a:t>
            </a:r>
          </a:p>
          <a:p>
            <a:pPr lvl="1">
              <a:spcBef>
                <a:spcPts val="700"/>
              </a:spcBef>
            </a:pPr>
            <a:r>
              <a:rPr lang="en-US" sz="1400">
                <a:solidFill>
                  <a:schemeClr val="tx1">
                    <a:alpha val="80000"/>
                  </a:schemeClr>
                </a:solidFill>
              </a:rPr>
              <a:t>List the month name, outcome, booster version, and launch site for missions with failure outcomes landing on a drone ship in 2015. </a:t>
            </a:r>
          </a:p>
          <a:p>
            <a:pPr lvl="1">
              <a:spcBef>
                <a:spcPts val="700"/>
              </a:spcBef>
            </a:pPr>
            <a:r>
              <a:rPr lang="en-US" sz="1400">
                <a:solidFill>
                  <a:schemeClr val="tx1">
                    <a:alpha val="80000"/>
                  </a:schemeClr>
                </a:solidFill>
              </a:rPr>
              <a:t>Show the distribution of outcomes between June 4th, 2010 and March 20th, 2017</a:t>
            </a:r>
          </a:p>
          <a:p>
            <a:pPr>
              <a:spcBef>
                <a:spcPts val="1400"/>
              </a:spcBef>
            </a:pPr>
            <a:r>
              <a:rPr lang="en-US" sz="1400">
                <a:solidFill>
                  <a:schemeClr val="tx1">
                    <a:alpha val="80000"/>
                  </a:schemeClr>
                </a:solidFill>
                <a:hlinkClick r:id="rId2">
                  <a:extLst>
                    <a:ext uri="{A12FA001-AC4F-418D-AE19-62706E023703}">
                      <ahyp:hlinkClr xmlns:ahyp="http://schemas.microsoft.com/office/drawing/2018/hyperlinkcolor" val="tx"/>
                    </a:ext>
                  </a:extLst>
                </a:hlinkClick>
              </a:rPr>
              <a:t>Notebook (GitHub URL)</a:t>
            </a:r>
            <a:endParaRPr lang="en-US" sz="1400">
              <a:solidFill>
                <a:schemeClr val="tx1">
                  <a:alpha val="80000"/>
                </a:schemeClr>
              </a:solidFill>
            </a:endParaRPr>
          </a:p>
          <a:p>
            <a:endParaRPr lang="en-US" sz="1400">
              <a:solidFill>
                <a:schemeClr val="tx1">
                  <a:alpha val="80000"/>
                </a:schemeClr>
              </a:solidFill>
            </a:endParaRPr>
          </a:p>
          <a:p>
            <a:endParaRPr lang="en-US" sz="1400">
              <a:solidFill>
                <a:schemeClr val="tx1">
                  <a:alpha val="80000"/>
                </a:schemeClr>
              </a:solidFill>
            </a:endParaRPr>
          </a:p>
          <a:p>
            <a:endParaRPr lang="en-US" sz="1400">
              <a:solidFill>
                <a:schemeClr val="tx1">
                  <a:alpha val="80000"/>
                </a:schemeClr>
              </a:solidFill>
            </a:endParaRPr>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11</a:t>
            </a:fld>
            <a:endParaRPr lang="en-US" sz="1200">
              <a:solidFill>
                <a:schemeClr val="tx1">
                  <a:alpha val="60000"/>
                </a:schemeClr>
              </a:solidFill>
              <a:latin typeface="+mn-lt"/>
            </a:endParaRP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12B4A7-3559-4D03-BE94-7DA52DBD6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485683" y="349664"/>
            <a:ext cx="71246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Build an Interactive Map with Folium</a:t>
            </a:r>
          </a:p>
        </p:txBody>
      </p:sp>
      <p:sp>
        <p:nvSpPr>
          <p:cNvPr id="18" name="Rectangle 1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252538"/>
            <a:ext cx="3494670" cy="635292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2"/>
          <a:stretch>
            <a:fillRect/>
          </a:stretch>
        </p:blipFill>
        <p:spPr>
          <a:xfrm>
            <a:off x="957312" y="393681"/>
            <a:ext cx="2253832" cy="1374838"/>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3"/>
          <a:stretch>
            <a:fillRect/>
          </a:stretch>
        </p:blipFill>
        <p:spPr>
          <a:xfrm>
            <a:off x="938529" y="1943317"/>
            <a:ext cx="2291397" cy="1374838"/>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4"/>
          <a:stretch>
            <a:fillRect/>
          </a:stretch>
        </p:blipFill>
        <p:spPr>
          <a:xfrm>
            <a:off x="637031" y="3492952"/>
            <a:ext cx="2894396" cy="1374838"/>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5"/>
          <a:stretch>
            <a:fillRect/>
          </a:stretch>
        </p:blipFill>
        <p:spPr>
          <a:xfrm>
            <a:off x="581648" y="5204104"/>
            <a:ext cx="3005162" cy="1051806"/>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88873" y="2620641"/>
            <a:ext cx="7115139" cy="3023702"/>
          </a:xfrm>
          <a:prstGeom prst="rect">
            <a:avLst/>
          </a:prstGeom>
        </p:spPr>
        <p:txBody>
          <a:bodyPr vert="horz" lIns="91440" tIns="45720" rIns="91440" bIns="45720" rtlCol="0" anchor="t">
            <a:normAutofit/>
          </a:bodyPr>
          <a:lstStyle/>
          <a:p>
            <a:pPr>
              <a:spcBef>
                <a:spcPts val="1400"/>
              </a:spcBef>
            </a:pPr>
            <a:r>
              <a:rPr lang="en-US" sz="2000" dirty="0"/>
              <a:t>To find geographical patterns in the data the following items were marked on a map of launch sites:</a:t>
            </a:r>
          </a:p>
          <a:p>
            <a:pPr lvl="1">
              <a:spcBef>
                <a:spcPts val="1400"/>
              </a:spcBef>
            </a:pPr>
            <a:r>
              <a:rPr lang="en-US" sz="2000" dirty="0"/>
              <a:t>All Launch Sites</a:t>
            </a:r>
          </a:p>
          <a:p>
            <a:pPr lvl="1">
              <a:spcBef>
                <a:spcPts val="1400"/>
              </a:spcBef>
            </a:pPr>
            <a:r>
              <a:rPr lang="en-US" sz="2000" dirty="0"/>
              <a:t>Successful and Failed Launches</a:t>
            </a:r>
          </a:p>
          <a:p>
            <a:pPr lvl="1">
              <a:spcBef>
                <a:spcPts val="1400"/>
              </a:spcBef>
            </a:pPr>
            <a:r>
              <a:rPr lang="en-US" sz="2000" dirty="0"/>
              <a:t>Distances between a launch site and proximate landmarks</a:t>
            </a:r>
          </a:p>
          <a:p>
            <a:endParaRPr lang="en-US" sz="2000" dirty="0"/>
          </a:p>
          <a:p>
            <a:endParaRPr lang="en-US" sz="2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449098" y="6492240"/>
            <a:ext cx="1154914"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a:spcBef>
                <a:spcPts val="1400"/>
              </a:spcBef>
            </a:pPr>
            <a:r>
              <a:rPr lang="en-US" sz="1700"/>
              <a:t>To enable interactive exploration of the data, a Plotly Dash dashboard was developed to include:</a:t>
            </a:r>
          </a:p>
          <a:p>
            <a:pPr lvl="1">
              <a:spcBef>
                <a:spcPts val="1400"/>
              </a:spcBef>
            </a:pPr>
            <a:r>
              <a:rPr lang="en-US" sz="1700"/>
              <a:t>A dropdown selector to choose a Launch Site, affecting:</a:t>
            </a:r>
          </a:p>
          <a:p>
            <a:pPr lvl="2">
              <a:spcBef>
                <a:spcPts val="1400"/>
              </a:spcBef>
            </a:pPr>
            <a:r>
              <a:rPr lang="en-US" sz="1700"/>
              <a:t>A pie chart</a:t>
            </a:r>
          </a:p>
          <a:p>
            <a:pPr lvl="3">
              <a:spcBef>
                <a:spcPts val="1400"/>
              </a:spcBef>
            </a:pPr>
            <a:r>
              <a:rPr lang="en-US" sz="1700"/>
              <a:t>All sites selected: shows the breakdown of successful outcomes across all sites</a:t>
            </a:r>
          </a:p>
          <a:p>
            <a:pPr lvl="3">
              <a:spcBef>
                <a:spcPts val="1400"/>
              </a:spcBef>
            </a:pPr>
            <a:r>
              <a:rPr lang="en-US" sz="1700"/>
              <a:t>A launch site selected: shows the breakdown of successful vs failed launches for the given site</a:t>
            </a:r>
          </a:p>
          <a:p>
            <a:pPr lvl="2">
              <a:spcBef>
                <a:spcPts val="1400"/>
              </a:spcBef>
            </a:pPr>
            <a:r>
              <a:rPr lang="en-US" sz="1700"/>
              <a:t>A scatter plot</a:t>
            </a:r>
          </a:p>
          <a:p>
            <a:pPr lvl="3">
              <a:spcBef>
                <a:spcPts val="1400"/>
              </a:spcBef>
            </a:pPr>
            <a:r>
              <a:rPr lang="en-US" sz="1700"/>
              <a:t>All sites selected: shows outcome by payload mass and booster version for all sites</a:t>
            </a:r>
          </a:p>
          <a:p>
            <a:pPr lvl="3">
              <a:spcBef>
                <a:spcPts val="1400"/>
              </a:spcBef>
            </a:pPr>
            <a:r>
              <a:rPr lang="en-US" sz="1700"/>
              <a:t>A launch site selected: shows outcome by payload mass and booster version for the given site</a:t>
            </a:r>
          </a:p>
          <a:p>
            <a:pPr lvl="1">
              <a:spcBef>
                <a:spcPts val="1400"/>
              </a:spcBef>
            </a:pPr>
            <a:r>
              <a:rPr lang="en-US" sz="1700"/>
              <a:t>A Payload Mass range selector that filters data points on the scatter plot</a:t>
            </a:r>
          </a:p>
          <a:p>
            <a:pPr>
              <a:spcBef>
                <a:spcPts val="1400"/>
              </a:spcBef>
            </a:pPr>
            <a:r>
              <a:rPr lang="en-US" sz="1700">
                <a:hlinkClick r:id="rId2">
                  <a:extLst>
                    <a:ext uri="{A12FA001-AC4F-418D-AE19-62706E023703}">
                      <ahyp:hlinkClr xmlns:ahyp="http://schemas.microsoft.com/office/drawing/2018/hyperlinkcolor" val="tx"/>
                    </a:ext>
                  </a:extLst>
                </a:hlinkClick>
              </a:rPr>
              <a:t>Plotly Dash App (GitHub URL)</a:t>
            </a:r>
            <a:endParaRPr lang="en-US" sz="1700"/>
          </a:p>
          <a:p>
            <a:endParaRPr lang="en-US" sz="17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4" y="-358254"/>
            <a:ext cx="6858000" cy="7574507"/>
          </a:xfrm>
          <a:prstGeom prst="rect">
            <a:avLst/>
          </a:prstGeom>
          <a:ln>
            <a:noFill/>
          </a:ln>
          <a:effectLst>
            <a:outerShdw blurRad="304800" dist="3175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58952" y="4853796"/>
            <a:ext cx="6032738" cy="1288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2"/>
          <a:stretch>
            <a:fillRect/>
          </a:stretch>
        </p:blipFill>
        <p:spPr>
          <a:xfrm>
            <a:off x="1405205" y="705531"/>
            <a:ext cx="4671567" cy="352703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66006" y="743803"/>
            <a:ext cx="3304272" cy="5474173"/>
          </a:xfrm>
          <a:prstGeom prst="rect">
            <a:avLst/>
          </a:prstGeom>
        </p:spPr>
        <p:txBody>
          <a:bodyPr vert="horz" lIns="91440" tIns="45720" rIns="91440" bIns="45720" rtlCol="0" anchor="ctr">
            <a:normAutofit/>
          </a:bodyPr>
          <a:lstStyle/>
          <a:p>
            <a:pPr>
              <a:spcBef>
                <a:spcPts val="1400"/>
              </a:spcBef>
            </a:pPr>
            <a:r>
              <a:rPr lang="en-US" sz="1900"/>
              <a:t>Load data</a:t>
            </a:r>
          </a:p>
          <a:p>
            <a:pPr>
              <a:spcBef>
                <a:spcPts val="1400"/>
              </a:spcBef>
            </a:pPr>
            <a:r>
              <a:rPr lang="en-US" sz="1900"/>
              <a:t>Apply StandardizedScaler on X</a:t>
            </a:r>
          </a:p>
          <a:p>
            <a:pPr>
              <a:spcBef>
                <a:spcPts val="1400"/>
              </a:spcBef>
            </a:pPr>
            <a:r>
              <a:rPr lang="en-US" sz="1900"/>
              <a:t>Convert Y to numpy array</a:t>
            </a:r>
          </a:p>
          <a:p>
            <a:pPr>
              <a:spcBef>
                <a:spcPts val="1400"/>
              </a:spcBef>
            </a:pPr>
            <a:r>
              <a:rPr lang="en-US" sz="1900"/>
              <a:t>Split training and testing data</a:t>
            </a:r>
          </a:p>
          <a:p>
            <a:pPr>
              <a:spcBef>
                <a:spcPts val="1400"/>
              </a:spcBef>
            </a:pPr>
            <a:r>
              <a:rPr lang="en-US" sz="1900"/>
              <a:t>Use GridSearchCV to test      hyperparameters for multiple algorithms:</a:t>
            </a:r>
          </a:p>
          <a:p>
            <a:pPr lvl="1">
              <a:spcBef>
                <a:spcPts val="1400"/>
              </a:spcBef>
            </a:pPr>
            <a:r>
              <a:rPr lang="en-US" sz="1900"/>
              <a:t>Logistic Regression</a:t>
            </a:r>
          </a:p>
          <a:p>
            <a:pPr lvl="1">
              <a:spcBef>
                <a:spcPts val="1400"/>
              </a:spcBef>
            </a:pPr>
            <a:r>
              <a:rPr lang="en-US" sz="1900"/>
              <a:t>SVC</a:t>
            </a:r>
          </a:p>
          <a:p>
            <a:pPr lvl="1">
              <a:spcBef>
                <a:spcPts val="1400"/>
              </a:spcBef>
            </a:pPr>
            <a:r>
              <a:rPr lang="en-US" sz="1900"/>
              <a:t>Decision Tree Classifier</a:t>
            </a:r>
          </a:p>
          <a:p>
            <a:pPr lvl="1">
              <a:spcBef>
                <a:spcPts val="1400"/>
              </a:spcBef>
            </a:pPr>
            <a:r>
              <a:rPr lang="en-US" sz="1900"/>
              <a:t>K Neighbors Classifier</a:t>
            </a:r>
          </a:p>
          <a:p>
            <a:pPr>
              <a:spcBef>
                <a:spcPts val="1400"/>
              </a:spcBef>
            </a:pPr>
            <a:r>
              <a:rPr lang="en-US" sz="1900">
                <a:hlinkClick r:id="rId3">
                  <a:extLst>
                    <a:ext uri="{A12FA001-AC4F-418D-AE19-62706E023703}">
                      <ahyp:hlinkClr xmlns:ahyp="http://schemas.microsoft.com/office/drawing/2018/hyperlinkcolor" val="tx"/>
                    </a:ext>
                  </a:extLst>
                </a:hlinkClick>
              </a:rPr>
              <a:t>Notebook (GitHub URL)</a:t>
            </a:r>
            <a:endParaRPr lang="en-US" sz="1900"/>
          </a:p>
          <a:p>
            <a:endParaRPr lang="en-US" sz="19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32520" y="6356350"/>
            <a:ext cx="3199387"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14</a:t>
            </a:fld>
            <a:endParaRPr lang="en-US" sz="1200">
              <a:solidFill>
                <a:schemeClr val="tx1"/>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65E79F85-A69B-E2E5-AE1D-5A1786E8E0BF}"/>
              </a:ext>
            </a:extLst>
          </p:cNvPr>
          <p:cNvGraphicFramePr/>
          <p:nvPr>
            <p:extLst>
              <p:ext uri="{D42A27DB-BD31-4B8C-83A1-F6EECF244321}">
                <p14:modId xmlns:p14="http://schemas.microsoft.com/office/powerpoint/2010/main" val="189365894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Launch Site</a:t>
            </a: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2"/>
          <a:stretch>
            <a:fillRect/>
          </a:stretch>
        </p:blipFill>
        <p:spPr>
          <a:xfrm>
            <a:off x="769388" y="457200"/>
            <a:ext cx="10714186"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700"/>
              </a:spcBef>
            </a:pPr>
            <a:r>
              <a:rPr lang="en-US" sz="1600"/>
              <a:t>All sites show a mix of first stage landing successes and failures, with successes increasing over time. </a:t>
            </a:r>
          </a:p>
          <a:p>
            <a:pPr>
              <a:spcBef>
                <a:spcPts val="700"/>
              </a:spcBef>
            </a:pPr>
            <a:r>
              <a:rPr lang="en-US" sz="1600"/>
              <a:t>Early flights predominantly resulted in failures, indicating improvements to technology or process.</a:t>
            </a:r>
          </a:p>
          <a:p>
            <a:pPr>
              <a:spcBef>
                <a:spcPts val="700"/>
              </a:spcBef>
            </a:pPr>
            <a:r>
              <a:rPr lang="en-US" sz="1600"/>
              <a:t>While CCAFS SLC 40 has the most total flights, VAFB SLC 4E appears to have a relatively higher proportion of successful landing outcomes. </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16</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2"/>
          <a:stretch>
            <a:fillRect/>
          </a:stretch>
        </p:blipFill>
        <p:spPr>
          <a:xfrm>
            <a:off x="1940256" y="555696"/>
            <a:ext cx="8311487" cy="2909021"/>
          </a:xfrm>
          <a:prstGeom prst="rect">
            <a:avLst/>
          </a:prstGeom>
        </p:spPr>
      </p:pic>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940256" y="3833199"/>
            <a:ext cx="8332826" cy="111998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400"/>
              <a:t>All sites show a wide range of payload weights, from light to heavy payloads.</a:t>
            </a:r>
          </a:p>
          <a:p>
            <a:pPr>
              <a:spcBef>
                <a:spcPts val="700"/>
              </a:spcBef>
            </a:pPr>
            <a:r>
              <a:rPr lang="en-US" sz="1400"/>
              <a:t>Early flights trend toward lighter payloads, representing the bulk of the landing failures. </a:t>
            </a:r>
          </a:p>
          <a:p>
            <a:pPr>
              <a:spcBef>
                <a:spcPts val="700"/>
              </a:spcBef>
            </a:pPr>
            <a:r>
              <a:rPr lang="en-US" sz="1400"/>
              <a:t>This suggests technological or operational improvements lead to a greater rate of success with heavier payloads.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17</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95528" y="386930"/>
            <a:ext cx="10141799" cy="1300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Flight Number vs. Orbit Type</a:t>
            </a:r>
          </a:p>
        </p:txBody>
      </p:sp>
      <p:sp>
        <p:nvSpPr>
          <p:cNvPr id="15" name="Rectangle 1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2"/>
          <a:stretch>
            <a:fillRect/>
          </a:stretch>
        </p:blipFill>
        <p:spPr>
          <a:xfrm>
            <a:off x="635295" y="3441911"/>
            <a:ext cx="5150277" cy="1879851"/>
          </a:xfrm>
          <a:prstGeom prst="rect">
            <a:avLst/>
          </a:prstGeom>
        </p:spPr>
      </p:pic>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6406429" y="2599509"/>
            <a:ext cx="4530898" cy="36394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2000"/>
              <a:t>Many orbits are represented throughout the flight number range, some orbits are not attempted until later flights.</a:t>
            </a:r>
          </a:p>
          <a:p>
            <a:pPr>
              <a:spcBef>
                <a:spcPts val="700"/>
              </a:spcBef>
            </a:pPr>
            <a:r>
              <a:rPr lang="en-US" sz="2000"/>
              <a:t>There is a noticeable improvement in landing success as flight numbers increase, indicating an accumulation of experience and ongoing improvements. </a:t>
            </a:r>
          </a:p>
        </p:txBody>
      </p:sp>
      <p:sp>
        <p:nvSpPr>
          <p:cNvPr id="19" name="Rectangle 1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Contents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33" name="Content Placeholder 2">
            <a:extLst>
              <a:ext uri="{FF2B5EF4-FFF2-40B4-BE49-F238E27FC236}">
                <a16:creationId xmlns:a16="http://schemas.microsoft.com/office/drawing/2014/main" id="{023F17BE-A3D8-AD48-A537-A192BC5B23C0}"/>
              </a:ext>
            </a:extLst>
          </p:cNvPr>
          <p:cNvGraphicFramePr/>
          <p:nvPr>
            <p:extLst>
              <p:ext uri="{D42A27DB-BD31-4B8C-83A1-F6EECF244321}">
                <p14:modId xmlns:p14="http://schemas.microsoft.com/office/powerpoint/2010/main" val="34354308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95528" y="386930"/>
            <a:ext cx="10141799" cy="1300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5" name="Rectangle 1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2"/>
          <a:stretch>
            <a:fillRect/>
          </a:stretch>
        </p:blipFill>
        <p:spPr>
          <a:xfrm>
            <a:off x="635295" y="3441911"/>
            <a:ext cx="5150277" cy="1879851"/>
          </a:xfrm>
          <a:prstGeom prst="rect">
            <a:avLst/>
          </a:prstGeom>
        </p:spPr>
      </p:pic>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6406429" y="2599509"/>
            <a:ext cx="4530898" cy="36394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2000"/>
              <a:t>Many orbits are represented across a wide range of payload masses, but others like SSO, MEO, HEO and GEO show a generally lower range. </a:t>
            </a:r>
          </a:p>
          <a:p>
            <a:pPr>
              <a:spcBef>
                <a:spcPts val="700"/>
              </a:spcBef>
            </a:pPr>
            <a:r>
              <a:rPr lang="en-US" sz="2000"/>
              <a:t>Orbits with a constrained payload range, tend to show a higher rate of landing success. </a:t>
            </a:r>
          </a:p>
          <a:p>
            <a:pPr>
              <a:spcBef>
                <a:spcPts val="700"/>
              </a:spcBef>
            </a:pPr>
            <a:r>
              <a:rPr lang="en-US" sz="2000"/>
              <a:t>While payload mass does not appear to directly determine mission success, its interplay with orbit suggests a significant correlation.</a:t>
            </a:r>
          </a:p>
        </p:txBody>
      </p:sp>
      <p:sp>
        <p:nvSpPr>
          <p:cNvPr id="19" name="Rectangle 1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95528" y="386930"/>
            <a:ext cx="10141799" cy="1300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Launch Success Yearly Trend</a:t>
            </a:r>
          </a:p>
        </p:txBody>
      </p:sp>
      <p:sp>
        <p:nvSpPr>
          <p:cNvPr id="16" name="Rectangle 1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2"/>
          <a:stretch>
            <a:fillRect/>
          </a:stretch>
        </p:blipFill>
        <p:spPr>
          <a:xfrm>
            <a:off x="635295" y="3429035"/>
            <a:ext cx="5150277" cy="1905603"/>
          </a:xfrm>
          <a:prstGeom prst="rect">
            <a:avLst/>
          </a:prstGeom>
        </p:spPr>
      </p:pic>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6406429" y="2599509"/>
            <a:ext cx="4530898" cy="36394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2000"/>
              <a:t>Yearly trend shows a consistent progression from early challenges to high reliability in first stage landings over time. </a:t>
            </a:r>
          </a:p>
          <a:p>
            <a:pPr>
              <a:spcBef>
                <a:spcPts val="700"/>
              </a:spcBef>
            </a:pPr>
            <a:r>
              <a:rPr lang="en-US" sz="2000"/>
              <a:t>From 2016 onward, SpaceX experienced year over year improvement in success rate with a minor setback in 2018. </a:t>
            </a:r>
          </a:p>
        </p:txBody>
      </p:sp>
      <p:sp>
        <p:nvSpPr>
          <p:cNvPr id="20" name="Rectangle 1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028" y="3017522"/>
            <a:ext cx="9941319" cy="3124658"/>
          </a:xfrm>
          <a:prstGeom prst="rect">
            <a:avLst/>
          </a:prstGeom>
        </p:spPr>
        <p:txBody>
          <a:bodyPr vert="horz" lIns="91440" tIns="45720" rIns="91440" bIns="45720" rtlCol="0" anchor="ctr">
            <a:normAutofit/>
          </a:bodyPr>
          <a:lstStyle/>
          <a:p>
            <a:pPr marL="0">
              <a:spcBef>
                <a:spcPts val="1400"/>
              </a:spcBef>
            </a:pPr>
            <a:r>
              <a:rPr lang="en-US" sz="2000"/>
              <a:t>There are four unique Launch Sites</a:t>
            </a:r>
          </a:p>
          <a:p>
            <a:pPr lvl="1">
              <a:spcBef>
                <a:spcPts val="1400"/>
              </a:spcBef>
            </a:pPr>
            <a:r>
              <a:rPr lang="en-US" sz="2000"/>
              <a:t>CCAFS LC-40</a:t>
            </a:r>
          </a:p>
          <a:p>
            <a:pPr lvl="1">
              <a:spcBef>
                <a:spcPts val="1400"/>
              </a:spcBef>
            </a:pPr>
            <a:r>
              <a:rPr lang="en-US" sz="2000"/>
              <a:t>VAFB SLC-4E</a:t>
            </a:r>
          </a:p>
          <a:p>
            <a:pPr lvl="1">
              <a:spcBef>
                <a:spcPts val="1400"/>
              </a:spcBef>
            </a:pPr>
            <a:r>
              <a:rPr lang="en-US" sz="2000"/>
              <a:t>KSC LC-39A</a:t>
            </a:r>
          </a:p>
          <a:p>
            <a:pPr lvl="1">
              <a:spcBef>
                <a:spcPts val="1400"/>
              </a:spcBef>
            </a:pPr>
            <a:r>
              <a:rPr lang="en-US" sz="2000"/>
              <a:t>CCAFS SLC-40</a:t>
            </a:r>
          </a:p>
          <a:p>
            <a:pPr marL="0">
              <a:spcBef>
                <a:spcPts val="1400"/>
              </a:spcBef>
            </a:pPr>
            <a:endParaRPr lang="en-US" sz="2000"/>
          </a:p>
          <a:p>
            <a:pPr marL="0">
              <a:spcBef>
                <a:spcPts val="1400"/>
              </a:spcBef>
            </a:pPr>
            <a:r>
              <a:rPr lang="en-US" sz="2000"/>
              <a:t>SELECT DISTINCT Launch_Site from SPACEXTABLE;</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95528" y="386930"/>
            <a:ext cx="10141799" cy="1300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Launch Site Names Begin with 'CCA'</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2"/>
          <a:stretch>
            <a:fillRect/>
          </a:stretch>
        </p:blipFill>
        <p:spPr>
          <a:xfrm>
            <a:off x="635295" y="3789555"/>
            <a:ext cx="5150277" cy="118456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6429" y="2599509"/>
            <a:ext cx="4530898" cy="3639450"/>
          </a:xfrm>
          <a:prstGeom prst="rect">
            <a:avLst/>
          </a:prstGeom>
        </p:spPr>
        <p:txBody>
          <a:bodyPr vert="horz" lIns="91440" tIns="45720" rIns="91440" bIns="45720" rtlCol="0" anchor="ctr">
            <a:normAutofit/>
          </a:bodyPr>
          <a:lstStyle/>
          <a:p>
            <a:pPr>
              <a:spcBef>
                <a:spcPts val="1400"/>
              </a:spcBef>
            </a:pPr>
            <a:r>
              <a:rPr lang="en-US" sz="1600"/>
              <a:t>First five records where launch sites begin with `CCA`</a:t>
            </a:r>
          </a:p>
          <a:p>
            <a:pPr>
              <a:spcBef>
                <a:spcPts val="1400"/>
              </a:spcBef>
            </a:pPr>
            <a:endParaRPr lang="en-US" sz="1600"/>
          </a:p>
          <a:p>
            <a:pPr>
              <a:spcBef>
                <a:spcPts val="1400"/>
              </a:spcBef>
            </a:pPr>
            <a:endParaRPr lang="en-US" sz="1600"/>
          </a:p>
          <a:p>
            <a:pPr>
              <a:spcBef>
                <a:spcPts val="1400"/>
              </a:spcBef>
            </a:pPr>
            <a:endParaRPr lang="en-US" sz="1600"/>
          </a:p>
          <a:p>
            <a:pPr>
              <a:spcBef>
                <a:spcPts val="1400"/>
              </a:spcBef>
            </a:pPr>
            <a:endParaRPr lang="en-US" sz="1600"/>
          </a:p>
          <a:p>
            <a:pPr>
              <a:spcBef>
                <a:spcPts val="1400"/>
              </a:spcBef>
            </a:pPr>
            <a:endParaRPr lang="en-US" sz="1600"/>
          </a:p>
          <a:p>
            <a:pPr marL="0">
              <a:spcBef>
                <a:spcPts val="1400"/>
              </a:spcBef>
            </a:pPr>
            <a:endParaRPr lang="en-US" sz="1600"/>
          </a:p>
          <a:p>
            <a:pPr marL="0">
              <a:spcBef>
                <a:spcPts val="1400"/>
              </a:spcBef>
            </a:pPr>
            <a:r>
              <a:rPr lang="en-US" sz="1600"/>
              <a:t>SELECT * FROM SPACEXTABLE WHERE Launch_Site LIKE 'CCA%' LIMIT 5;</a:t>
            </a:r>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a:bodyPr>
          <a:lstStyle/>
          <a:p>
            <a:pPr marL="0">
              <a:spcBef>
                <a:spcPts val="1400"/>
              </a:spcBef>
            </a:pPr>
            <a:r>
              <a:rPr lang="en-US" sz="2400"/>
              <a:t>The total payload carried by boosters from NASA (CRS) is </a:t>
            </a:r>
            <a:r>
              <a:rPr lang="en-US" sz="2400" b="1"/>
              <a:t>45,596kg</a:t>
            </a:r>
            <a:r>
              <a:rPr lang="en-US" sz="2400"/>
              <a:t>.</a:t>
            </a:r>
          </a:p>
          <a:p>
            <a:pPr marL="0">
              <a:spcBef>
                <a:spcPts val="700"/>
              </a:spcBef>
            </a:pPr>
            <a:endParaRPr lang="en-US" sz="2400"/>
          </a:p>
          <a:p>
            <a:pPr marL="0">
              <a:spcBef>
                <a:spcPts val="700"/>
              </a:spcBef>
            </a:pPr>
            <a:r>
              <a:rPr lang="en-US" sz="2400"/>
              <a:t>SELECT SUM(PAYLOAD_MASS__KG_) AS TOTAL_PAYLOAD </a:t>
            </a:r>
          </a:p>
          <a:p>
            <a:pPr marL="0">
              <a:spcBef>
                <a:spcPts val="700"/>
              </a:spcBef>
            </a:pPr>
            <a:r>
              <a:rPr lang="en-US" sz="2400"/>
              <a:t>  FROM SPACEXTABLE WHERE Customer = 'NASA (CRS)';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Average Payload Mass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a:bodyPr>
          <a:lstStyle/>
          <a:p>
            <a:pPr marL="0">
              <a:spcBef>
                <a:spcPts val="1400"/>
              </a:spcBef>
            </a:pPr>
            <a:r>
              <a:rPr lang="en-US" sz="2400" dirty="0"/>
              <a:t>The average payload mass carried by booster version F9 v1.1 is </a:t>
            </a:r>
            <a:r>
              <a:rPr lang="en-US" sz="2400" b="1" dirty="0"/>
              <a:t>2,534.67kg</a:t>
            </a:r>
            <a:r>
              <a:rPr lang="en-US" sz="2400" dirty="0"/>
              <a:t>.</a:t>
            </a:r>
          </a:p>
          <a:p>
            <a:pPr marL="0">
              <a:spcBef>
                <a:spcPts val="1400"/>
              </a:spcBef>
            </a:pPr>
            <a:endParaRPr lang="en-US" sz="2400" dirty="0"/>
          </a:p>
          <a:p>
            <a:pPr marL="0">
              <a:spcBef>
                <a:spcPts val="700"/>
              </a:spcBef>
            </a:pPr>
            <a:r>
              <a:rPr lang="en-US" sz="2400" dirty="0"/>
              <a:t>SELECT AVG(PAYLOAD_MASS__KG_) AS AVG_PAYLOAD_MASS </a:t>
            </a:r>
          </a:p>
          <a:p>
            <a:pPr marL="0">
              <a:spcBef>
                <a:spcPts val="700"/>
              </a:spcBef>
            </a:pPr>
            <a:r>
              <a:rPr lang="en-US" sz="2400" dirty="0"/>
              <a:t>  FROM SPACEXTABLE WHERE </a:t>
            </a:r>
            <a:r>
              <a:rPr lang="en-US" sz="2400" dirty="0" err="1"/>
              <a:t>Booster_Version</a:t>
            </a:r>
            <a:r>
              <a:rPr lang="en-US" sz="2400" dirty="0"/>
              <a:t> LIKE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First Successful Ground Landing Date</a:t>
            </a:r>
          </a:p>
        </p:txBody>
      </p:sp>
      <p:grpSp>
        <p:nvGrpSpPr>
          <p:cNvPr id="15" name="Group 1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a:bodyPr>
          <a:lstStyle/>
          <a:p>
            <a:pPr marL="0">
              <a:spcBef>
                <a:spcPts val="1400"/>
              </a:spcBef>
            </a:pPr>
            <a:r>
              <a:rPr lang="en-US" sz="2400"/>
              <a:t>The first successful landing outcome on ground pad occurred on </a:t>
            </a:r>
            <a:r>
              <a:rPr lang="en-US" sz="2400" b="1"/>
              <a:t>December 22nd, 2015</a:t>
            </a:r>
            <a:r>
              <a:rPr lang="en-US" sz="2400"/>
              <a:t>.</a:t>
            </a:r>
          </a:p>
          <a:p>
            <a:pPr marL="0">
              <a:spcBef>
                <a:spcPts val="1400"/>
              </a:spcBef>
            </a:pPr>
            <a:endParaRPr lang="en-US" sz="2400"/>
          </a:p>
          <a:p>
            <a:pPr marL="0">
              <a:spcBef>
                <a:spcPts val="700"/>
              </a:spcBef>
            </a:pPr>
            <a:r>
              <a:rPr lang="en-US" sz="2400"/>
              <a:t>SELECT MIN(Date) as LaunchDate </a:t>
            </a:r>
          </a:p>
          <a:p>
            <a:pPr marL="0">
              <a:spcBef>
                <a:spcPts val="700"/>
              </a:spcBef>
            </a:pPr>
            <a:r>
              <a:rPr lang="en-US" sz="2400"/>
              <a:t>  FROM SPACEXTABLE </a:t>
            </a:r>
          </a:p>
          <a:p>
            <a:pPr marL="0">
              <a:spcBef>
                <a:spcPts val="700"/>
              </a:spcBef>
            </a:pPr>
            <a:r>
              <a:rPr lang="en-US" sz="2400"/>
              <a:t>  WHERE Landing_Outcome = 'Success (ground pad)';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81646"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7988" y="2620641"/>
            <a:ext cx="5837750" cy="3023702"/>
          </a:xfrm>
          <a:prstGeom prst="rect">
            <a:avLst/>
          </a:prstGeom>
        </p:spPr>
        <p:txBody>
          <a:bodyPr vert="horz" lIns="91440" tIns="45720" rIns="91440" bIns="45720" rtlCol="0" anchor="ctr">
            <a:normAutofit/>
          </a:bodyPr>
          <a:lstStyle/>
          <a:p>
            <a:pPr marL="0">
              <a:spcBef>
                <a:spcPts val="1400"/>
              </a:spcBef>
            </a:pPr>
            <a:r>
              <a:rPr lang="en-US" sz="800" dirty="0"/>
              <a:t>The boosters which have successfully landed on drone ship and had payload mass greater than 4000 but less than 6000 are:</a:t>
            </a:r>
          </a:p>
          <a:p>
            <a:pPr marL="0">
              <a:spcBef>
                <a:spcPts val="700"/>
              </a:spcBef>
            </a:pPr>
            <a:r>
              <a:rPr lang="en-US" sz="800" dirty="0"/>
              <a:t>SELECT </a:t>
            </a:r>
            <a:r>
              <a:rPr lang="en-US" sz="800" dirty="0" err="1"/>
              <a:t>Booster_Version</a:t>
            </a:r>
            <a:r>
              <a:rPr lang="en-US" sz="800" dirty="0"/>
              <a:t>, PAYLOAD_MASS__KG_ </a:t>
            </a:r>
          </a:p>
          <a:p>
            <a:pPr marL="0">
              <a:spcBef>
                <a:spcPts val="700"/>
              </a:spcBef>
            </a:pPr>
            <a:r>
              <a:rPr lang="en-US" sz="800" dirty="0"/>
              <a:t>  FROM SPACEXTABLE </a:t>
            </a:r>
          </a:p>
          <a:p>
            <a:pPr marL="0">
              <a:spcBef>
                <a:spcPts val="700"/>
              </a:spcBef>
            </a:pPr>
            <a:r>
              <a:rPr lang="en-US" sz="800" dirty="0"/>
              <a:t>  WHERE </a:t>
            </a:r>
            <a:r>
              <a:rPr lang="en-US" sz="800" dirty="0" err="1"/>
              <a:t>Landing_Outcome</a:t>
            </a:r>
            <a:r>
              <a:rPr lang="en-US" sz="800" dirty="0"/>
              <a:t> = 'Success (drone ship)' </a:t>
            </a:r>
          </a:p>
          <a:p>
            <a:pPr marL="0">
              <a:spcBef>
                <a:spcPts val="700"/>
              </a:spcBef>
            </a:pPr>
            <a:r>
              <a:rPr lang="en-US" sz="800" dirty="0"/>
              <a:t>    AND PAYLOAD_MASS__KG_ BETWEEN 4000 AND 6000;</a:t>
            </a:r>
          </a:p>
          <a:p>
            <a:pPr marL="0">
              <a:spcBef>
                <a:spcPts val="1400"/>
              </a:spcBef>
            </a:pPr>
            <a:endParaRPr lang="en-US" sz="800" dirty="0"/>
          </a:p>
        </p:txBody>
      </p:sp>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2775728975"/>
              </p:ext>
            </p:extLst>
          </p:nvPr>
        </p:nvGraphicFramePr>
        <p:xfrm>
          <a:off x="7421373" y="837278"/>
          <a:ext cx="4235517" cy="4934727"/>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2211639">
                  <a:extLst>
                    <a:ext uri="{9D8B030D-6E8A-4147-A177-3AD203B41FA5}">
                      <a16:colId xmlns:a16="http://schemas.microsoft.com/office/drawing/2014/main" val="2825184201"/>
                    </a:ext>
                  </a:extLst>
                </a:gridCol>
                <a:gridCol w="2023878">
                  <a:extLst>
                    <a:ext uri="{9D8B030D-6E8A-4147-A177-3AD203B41FA5}">
                      <a16:colId xmlns:a16="http://schemas.microsoft.com/office/drawing/2014/main" val="2900939668"/>
                    </a:ext>
                  </a:extLst>
                </a:gridCol>
              </a:tblGrid>
              <a:tr h="1317897">
                <a:tc>
                  <a:txBody>
                    <a:bodyPr/>
                    <a:lstStyle/>
                    <a:p>
                      <a:pPr lvl="0">
                        <a:buNone/>
                      </a:pPr>
                      <a:r>
                        <a:rPr lang="en-US" sz="3100" b="1" cap="none" spc="0">
                          <a:solidFill>
                            <a:schemeClr val="bg1"/>
                          </a:solidFill>
                          <a:effectLst/>
                        </a:rPr>
                        <a:t>Booster</a:t>
                      </a:r>
                    </a:p>
                  </a:txBody>
                  <a:tcPr marL="124107" marR="147746" marT="35459" marB="265943"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lvl="0">
                        <a:buNone/>
                      </a:pPr>
                      <a:r>
                        <a:rPr lang="en-US" sz="3100" b="1" cap="none" spc="0">
                          <a:solidFill>
                            <a:schemeClr val="bg1"/>
                          </a:solidFill>
                          <a:effectLst/>
                        </a:rPr>
                        <a:t>Payload Mass</a:t>
                      </a:r>
                    </a:p>
                  </a:txBody>
                  <a:tcPr marL="124107" marR="147746" marT="35459" marB="265943"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1293344970"/>
                  </a:ext>
                </a:extLst>
              </a:tr>
              <a:tr h="726912">
                <a:tc>
                  <a:txBody>
                    <a:bodyPr/>
                    <a:lstStyle/>
                    <a:p>
                      <a:r>
                        <a:rPr lang="en-US" sz="2300" cap="none" spc="0">
                          <a:solidFill>
                            <a:schemeClr val="bg1"/>
                          </a:solidFill>
                          <a:effectLst/>
                        </a:rPr>
                        <a:t>F9 FT B1022</a:t>
                      </a:r>
                    </a:p>
                  </a:txBody>
                  <a:tcPr marL="124107" marR="147746" marT="35459" marB="265943"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r>
                        <a:rPr lang="en-US" sz="2300" cap="none" spc="0">
                          <a:solidFill>
                            <a:schemeClr val="bg1"/>
                          </a:solidFill>
                          <a:effectLst/>
                        </a:rPr>
                        <a:t>4,696kg</a:t>
                      </a:r>
                    </a:p>
                  </a:txBody>
                  <a:tcPr marL="124107" marR="147746" marT="35459" marB="265943"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472437726"/>
                  </a:ext>
                </a:extLst>
              </a:tr>
              <a:tr h="726912">
                <a:tc>
                  <a:txBody>
                    <a:bodyPr/>
                    <a:lstStyle/>
                    <a:p>
                      <a:r>
                        <a:rPr lang="en-US" sz="2300" cap="none" spc="0">
                          <a:solidFill>
                            <a:schemeClr val="bg1"/>
                          </a:solidFill>
                          <a:effectLst/>
                        </a:rPr>
                        <a:t>F9 FT B1026</a:t>
                      </a:r>
                    </a:p>
                  </a:txBody>
                  <a:tcPr marL="124107" marR="147746" marT="35459" marB="265943"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2300" cap="none" spc="0">
                          <a:solidFill>
                            <a:schemeClr val="bg1"/>
                          </a:solidFill>
                          <a:effectLst/>
                        </a:rPr>
                        <a:t>4,600kg</a:t>
                      </a:r>
                    </a:p>
                  </a:txBody>
                  <a:tcPr marL="124107" marR="147746" marT="35459" marB="265943"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895841926"/>
                  </a:ext>
                </a:extLst>
              </a:tr>
              <a:tr h="1081503">
                <a:tc>
                  <a:txBody>
                    <a:bodyPr/>
                    <a:lstStyle/>
                    <a:p>
                      <a:r>
                        <a:rPr lang="en-US" sz="2300" cap="none" spc="0">
                          <a:solidFill>
                            <a:schemeClr val="bg1"/>
                          </a:solidFill>
                          <a:effectLst/>
                        </a:rPr>
                        <a:t>F9 FT B1021.2</a:t>
                      </a:r>
                    </a:p>
                  </a:txBody>
                  <a:tcPr marL="124107" marR="147746" marT="35459" marB="265943"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US" sz="2300" cap="none" spc="0">
                          <a:solidFill>
                            <a:schemeClr val="bg1"/>
                          </a:solidFill>
                          <a:effectLst/>
                        </a:rPr>
                        <a:t>5,300kg</a:t>
                      </a:r>
                    </a:p>
                  </a:txBody>
                  <a:tcPr marL="124107" marR="147746" marT="35459" marB="265943"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165773139"/>
                  </a:ext>
                </a:extLst>
              </a:tr>
              <a:tr h="1081503">
                <a:tc>
                  <a:txBody>
                    <a:bodyPr/>
                    <a:lstStyle/>
                    <a:p>
                      <a:r>
                        <a:rPr lang="en-US" sz="2300" cap="none" spc="0">
                          <a:solidFill>
                            <a:schemeClr val="bg1"/>
                          </a:solidFill>
                          <a:effectLst/>
                        </a:rPr>
                        <a:t>F9 FT B1031.2</a:t>
                      </a:r>
                    </a:p>
                  </a:txBody>
                  <a:tcPr marL="124107" marR="147746" marT="35459" marB="265943"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US" sz="2300" cap="none" spc="0">
                          <a:solidFill>
                            <a:schemeClr val="bg1"/>
                          </a:solidFill>
                          <a:effectLst/>
                        </a:rPr>
                        <a:t>5,200kg</a:t>
                      </a:r>
                    </a:p>
                  </a:txBody>
                  <a:tcPr marL="124107" marR="147746" marT="35459" marB="265943"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sz="1500" dirty="0"/>
              <a:t>Total number of successful and failure mission outcomes</a:t>
            </a:r>
          </a:p>
          <a:p>
            <a:pPr marL="0" indent="0">
              <a:spcBef>
                <a:spcPts val="1400"/>
              </a:spcBef>
              <a:buNone/>
            </a:pPr>
            <a:endParaRPr lang="en-US" sz="1500" dirty="0"/>
          </a:p>
          <a:p>
            <a:pPr marL="0" indent="0">
              <a:spcBef>
                <a:spcPts val="700"/>
              </a:spcBef>
              <a:buNone/>
            </a:pPr>
            <a:r>
              <a:rPr lang="en-US" sz="1500" dirty="0"/>
              <a:t>SELECT CASE</a:t>
            </a:r>
          </a:p>
          <a:p>
            <a:pPr marL="0" indent="0">
              <a:spcBef>
                <a:spcPts val="700"/>
              </a:spcBef>
              <a:buNone/>
            </a:pPr>
            <a:r>
              <a:rPr lang="en-US" sz="1500" dirty="0"/>
              <a:t>    WHEN </a:t>
            </a:r>
            <a:r>
              <a:rPr lang="en-US" sz="1500" dirty="0" err="1"/>
              <a:t>Mission_Outcome</a:t>
            </a:r>
            <a:r>
              <a:rPr lang="en-US" sz="1500" dirty="0"/>
              <a:t> LIKE 'Success%' THEN 'Success'</a:t>
            </a:r>
          </a:p>
          <a:p>
            <a:pPr marL="0" indent="0">
              <a:spcBef>
                <a:spcPts val="700"/>
              </a:spcBef>
              <a:buNone/>
            </a:pPr>
            <a:r>
              <a:rPr lang="en-US" sz="1500" dirty="0"/>
              <a:t>    WHEN </a:t>
            </a:r>
            <a:r>
              <a:rPr lang="en-US" sz="1500" dirty="0" err="1"/>
              <a:t>Mission_Outcome</a:t>
            </a:r>
            <a:r>
              <a:rPr lang="en-US" sz="1500" dirty="0"/>
              <a:t> LIKE 'Failure%' THEN 'Failure'</a:t>
            </a:r>
          </a:p>
          <a:p>
            <a:pPr marL="0" indent="0">
              <a:spcBef>
                <a:spcPts val="700"/>
              </a:spcBef>
              <a:buNone/>
            </a:pPr>
            <a:r>
              <a:rPr lang="en-US" sz="1500" dirty="0"/>
              <a:t>END as </a:t>
            </a:r>
            <a:r>
              <a:rPr lang="en-US" sz="1500" dirty="0" err="1"/>
              <a:t>Mission_Status</a:t>
            </a:r>
            <a:r>
              <a:rPr lang="en-US" sz="1500" dirty="0"/>
              <a:t>, COUNT(*)</a:t>
            </a:r>
          </a:p>
          <a:p>
            <a:pPr marL="0" indent="0">
              <a:spcBef>
                <a:spcPts val="700"/>
              </a:spcBef>
              <a:buNone/>
            </a:pPr>
            <a:r>
              <a:rPr lang="en-US" sz="1500" dirty="0"/>
              <a:t>FROM SPACEXTABLE </a:t>
            </a:r>
          </a:p>
          <a:p>
            <a:pPr marL="0" indent="0">
              <a:spcBef>
                <a:spcPts val="700"/>
              </a:spcBef>
              <a:buNone/>
            </a:pPr>
            <a:r>
              <a:rPr lang="en-US" sz="1500" dirty="0"/>
              <a:t>GROUP BY </a:t>
            </a:r>
            <a:r>
              <a:rPr lang="en-US" sz="1500" dirty="0" err="1"/>
              <a:t>Mission_Status</a:t>
            </a:r>
            <a:r>
              <a:rPr lang="en-US" sz="1500" dirty="0"/>
              <a:t>;</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77327193"/>
              </p:ext>
            </p:extLst>
          </p:nvPr>
        </p:nvGraphicFramePr>
        <p:xfrm>
          <a:off x="7302214" y="2683488"/>
          <a:ext cx="3837094" cy="2631948"/>
        </p:xfrm>
        <a:graphic>
          <a:graphicData uri="http://schemas.openxmlformats.org/drawingml/2006/table">
            <a:tbl>
              <a:tblPr firstRow="1" bandRow="1">
                <a:tableStyleId>{5C22544A-7EE6-4342-B048-85BDC9FD1C3A}</a:tableStyleId>
              </a:tblPr>
              <a:tblGrid>
                <a:gridCol w="2104814">
                  <a:extLst>
                    <a:ext uri="{9D8B030D-6E8A-4147-A177-3AD203B41FA5}">
                      <a16:colId xmlns:a16="http://schemas.microsoft.com/office/drawing/2014/main" val="2767736363"/>
                    </a:ext>
                  </a:extLst>
                </a:gridCol>
                <a:gridCol w="1732280">
                  <a:extLst>
                    <a:ext uri="{9D8B030D-6E8A-4147-A177-3AD203B41FA5}">
                      <a16:colId xmlns:a16="http://schemas.microsoft.com/office/drawing/2014/main" val="2674799762"/>
                    </a:ext>
                  </a:extLst>
                </a:gridCol>
              </a:tblGrid>
              <a:tr h="1212596">
                <a:tc>
                  <a:txBody>
                    <a:bodyPr/>
                    <a:lstStyle/>
                    <a:p>
                      <a:pPr algn="l" fontAlgn="ctr"/>
                      <a:r>
                        <a:rPr lang="en-US" sz="3300" b="1">
                          <a:solidFill>
                            <a:schemeClr val="bg1"/>
                          </a:solidFill>
                          <a:effectLst/>
                        </a:rPr>
                        <a:t>Mission Status</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sz="3300" b="1">
                          <a:solidFill>
                            <a:schemeClr val="bg1"/>
                          </a:solidFill>
                          <a:effectLst/>
                        </a:rPr>
                        <a:t>Count</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709676">
                <a:tc>
                  <a:txBody>
                    <a:bodyPr/>
                    <a:lstStyle/>
                    <a:p>
                      <a:pPr algn="l"/>
                      <a:r>
                        <a:rPr lang="en-US" sz="3300">
                          <a:effectLst/>
                        </a:rPr>
                        <a:t>Failure</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sz="3300">
                          <a:effectLst/>
                        </a:rPr>
                        <a:t>1</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709676">
                <a:tc>
                  <a:txBody>
                    <a:bodyPr/>
                    <a:lstStyle/>
                    <a:p>
                      <a:pPr algn="l"/>
                      <a:r>
                        <a:rPr lang="en-US" sz="3300">
                          <a:effectLst/>
                        </a:rPr>
                        <a:t>Success</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sz="3300">
                          <a:effectLst/>
                        </a:rPr>
                        <a:t>100</a:t>
                      </a:r>
                    </a:p>
                  </a:txBody>
                  <a:tcPr marL="139700" marR="139700" marT="69850" marB="6985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sz="1800"/>
              <a:t>The maximum payload sent was </a:t>
            </a:r>
            <a:r>
              <a:rPr lang="en-US" sz="1800" b="1"/>
              <a:t>15,600kg</a:t>
            </a:r>
            <a:r>
              <a:rPr lang="en-US" sz="1800"/>
              <a:t>.</a:t>
            </a:r>
          </a:p>
          <a:p>
            <a:pPr>
              <a:spcBef>
                <a:spcPts val="1400"/>
              </a:spcBef>
            </a:pPr>
            <a:r>
              <a:rPr lang="en-US" sz="1800"/>
              <a:t>The boosters that carried the maximum payload are:</a:t>
            </a:r>
          </a:p>
          <a:p>
            <a:pPr>
              <a:spcBef>
                <a:spcPts val="1400"/>
              </a:spcBef>
            </a:pPr>
            <a:endParaRPr lang="en-US" sz="1800"/>
          </a:p>
          <a:p>
            <a:pPr>
              <a:spcBef>
                <a:spcPts val="700"/>
              </a:spcBef>
            </a:pPr>
            <a:r>
              <a:rPr lang="en-US" sz="1800"/>
              <a:t>SELECT </a:t>
            </a:r>
          </a:p>
          <a:p>
            <a:pPr>
              <a:spcBef>
                <a:spcPts val="700"/>
              </a:spcBef>
            </a:pPr>
            <a:r>
              <a:rPr lang="en-US" sz="1800"/>
              <a:t>  DISTINCT Booster_Version,</a:t>
            </a:r>
          </a:p>
          <a:p>
            <a:pPr>
              <a:spcBef>
                <a:spcPts val="700"/>
              </a:spcBef>
            </a:pPr>
            <a:r>
              <a:rPr lang="en-US" sz="1800"/>
              <a:t>  PAYLOAD_MASS__KG_ </a:t>
            </a:r>
          </a:p>
          <a:p>
            <a:pPr>
              <a:spcBef>
                <a:spcPts val="700"/>
              </a:spcBef>
            </a:pPr>
            <a:r>
              <a:rPr lang="en-US" sz="1800"/>
              <a:t>FROM SPACEXTABLE</a:t>
            </a:r>
          </a:p>
          <a:p>
            <a:pPr>
              <a:spcBef>
                <a:spcPts val="700"/>
              </a:spcBef>
            </a:pPr>
            <a:r>
              <a:rPr lang="en-US" sz="1800"/>
              <a:t>  WHERE PAYLOAD_MASS__KG_ = (</a:t>
            </a:r>
          </a:p>
          <a:p>
            <a:pPr>
              <a:spcBef>
                <a:spcPts val="700"/>
              </a:spcBef>
            </a:pPr>
            <a:r>
              <a:rPr lang="en-US" sz="1800"/>
              <a:t>    SELECT MAX(PAYLOAD_MASS__KG_) FROM SPACEXTABLE</a:t>
            </a:r>
          </a:p>
          <a:p>
            <a:pPr>
              <a:spcBef>
                <a:spcPts val="700"/>
              </a:spcBef>
            </a:pPr>
            <a:r>
              <a:rPr lang="en-US" sz="1800"/>
              <a:t>  )</a:t>
            </a:r>
          </a:p>
          <a:p>
            <a:pPr>
              <a:spcBef>
                <a:spcPts val="700"/>
              </a:spcBef>
            </a:pPr>
            <a:r>
              <a:rPr lang="en-US" sz="1800"/>
              <a:t>ORDER BY Booster_Version;</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1552148354"/>
              </p:ext>
            </p:extLst>
          </p:nvPr>
        </p:nvGraphicFramePr>
        <p:xfrm>
          <a:off x="7493977" y="1847506"/>
          <a:ext cx="3453568" cy="4303923"/>
        </p:xfrm>
        <a:graphic>
          <a:graphicData uri="http://schemas.openxmlformats.org/drawingml/2006/table">
            <a:tbl>
              <a:tblPr firstRow="1" bandRow="1">
                <a:tableStyleId>{9D7B26C5-4107-4FEC-AEDC-1716B250A1EF}</a:tableStyleId>
              </a:tblPr>
              <a:tblGrid>
                <a:gridCol w="3453568">
                  <a:extLst>
                    <a:ext uri="{9D8B030D-6E8A-4147-A177-3AD203B41FA5}">
                      <a16:colId xmlns:a16="http://schemas.microsoft.com/office/drawing/2014/main" val="2632272180"/>
                    </a:ext>
                  </a:extLst>
                </a:gridCol>
              </a:tblGrid>
              <a:tr h="331071">
                <a:tc>
                  <a:txBody>
                    <a:bodyPr/>
                    <a:lstStyle/>
                    <a:p>
                      <a:pPr algn="l" fontAlgn="ctr"/>
                      <a:r>
                        <a:rPr lang="en-US" sz="1300">
                          <a:effectLst/>
                        </a:rPr>
                        <a:t>Booster Version</a:t>
                      </a:r>
                    </a:p>
                  </a:txBody>
                  <a:tcPr marL="85327" marR="85327" marT="42664" marB="42664" anchor="ctr"/>
                </a:tc>
                <a:extLst>
                  <a:ext uri="{0D108BD9-81ED-4DB2-BD59-A6C34878D82A}">
                    <a16:rowId xmlns:a16="http://schemas.microsoft.com/office/drawing/2014/main" val="4099624062"/>
                  </a:ext>
                </a:extLst>
              </a:tr>
              <a:tr h="331071">
                <a:tc>
                  <a:txBody>
                    <a:bodyPr/>
                    <a:lstStyle/>
                    <a:p>
                      <a:pPr algn="l"/>
                      <a:r>
                        <a:rPr lang="en-US" sz="1300">
                          <a:effectLst/>
                        </a:rPr>
                        <a:t>F9 B5 B1048.4</a:t>
                      </a:r>
                    </a:p>
                  </a:txBody>
                  <a:tcPr marL="85327" marR="85327" marT="42664" marB="42664" anchor="ctr"/>
                </a:tc>
                <a:extLst>
                  <a:ext uri="{0D108BD9-81ED-4DB2-BD59-A6C34878D82A}">
                    <a16:rowId xmlns:a16="http://schemas.microsoft.com/office/drawing/2014/main" val="1007765037"/>
                  </a:ext>
                </a:extLst>
              </a:tr>
              <a:tr h="331071">
                <a:tc>
                  <a:txBody>
                    <a:bodyPr/>
                    <a:lstStyle/>
                    <a:p>
                      <a:pPr algn="l"/>
                      <a:r>
                        <a:rPr lang="en-US" sz="1300">
                          <a:effectLst/>
                        </a:rPr>
                        <a:t>F9 B5 B1048.5</a:t>
                      </a:r>
                    </a:p>
                  </a:txBody>
                  <a:tcPr marL="85327" marR="85327" marT="42664" marB="42664" anchor="ctr"/>
                </a:tc>
                <a:extLst>
                  <a:ext uri="{0D108BD9-81ED-4DB2-BD59-A6C34878D82A}">
                    <a16:rowId xmlns:a16="http://schemas.microsoft.com/office/drawing/2014/main" val="1818508316"/>
                  </a:ext>
                </a:extLst>
              </a:tr>
              <a:tr h="331071">
                <a:tc>
                  <a:txBody>
                    <a:bodyPr/>
                    <a:lstStyle/>
                    <a:p>
                      <a:pPr algn="l"/>
                      <a:r>
                        <a:rPr lang="en-US" sz="1300">
                          <a:effectLst/>
                        </a:rPr>
                        <a:t>F9 B5 B1049.4</a:t>
                      </a:r>
                    </a:p>
                  </a:txBody>
                  <a:tcPr marL="85327" marR="85327" marT="42664" marB="42664" anchor="ctr"/>
                </a:tc>
                <a:extLst>
                  <a:ext uri="{0D108BD9-81ED-4DB2-BD59-A6C34878D82A}">
                    <a16:rowId xmlns:a16="http://schemas.microsoft.com/office/drawing/2014/main" val="435297996"/>
                  </a:ext>
                </a:extLst>
              </a:tr>
              <a:tr h="331071">
                <a:tc>
                  <a:txBody>
                    <a:bodyPr/>
                    <a:lstStyle/>
                    <a:p>
                      <a:pPr algn="l"/>
                      <a:r>
                        <a:rPr lang="en-US" sz="1300">
                          <a:effectLst/>
                        </a:rPr>
                        <a:t>F9 B5 B1049.5</a:t>
                      </a:r>
                    </a:p>
                  </a:txBody>
                  <a:tcPr marL="85327" marR="85327" marT="42664" marB="42664" anchor="ctr"/>
                </a:tc>
                <a:extLst>
                  <a:ext uri="{0D108BD9-81ED-4DB2-BD59-A6C34878D82A}">
                    <a16:rowId xmlns:a16="http://schemas.microsoft.com/office/drawing/2014/main" val="2542773067"/>
                  </a:ext>
                </a:extLst>
              </a:tr>
              <a:tr h="331071">
                <a:tc>
                  <a:txBody>
                    <a:bodyPr/>
                    <a:lstStyle/>
                    <a:p>
                      <a:pPr algn="l"/>
                      <a:r>
                        <a:rPr lang="en-US" sz="1300">
                          <a:effectLst/>
                        </a:rPr>
                        <a:t>F9 B5 B1049.7</a:t>
                      </a:r>
                    </a:p>
                  </a:txBody>
                  <a:tcPr marL="85327" marR="85327" marT="42664" marB="42664" anchor="ctr"/>
                </a:tc>
                <a:extLst>
                  <a:ext uri="{0D108BD9-81ED-4DB2-BD59-A6C34878D82A}">
                    <a16:rowId xmlns:a16="http://schemas.microsoft.com/office/drawing/2014/main" val="437359614"/>
                  </a:ext>
                </a:extLst>
              </a:tr>
              <a:tr h="331071">
                <a:tc>
                  <a:txBody>
                    <a:bodyPr/>
                    <a:lstStyle/>
                    <a:p>
                      <a:pPr algn="l"/>
                      <a:r>
                        <a:rPr lang="en-US" sz="1300">
                          <a:effectLst/>
                        </a:rPr>
                        <a:t>F9 B5 B1051.3</a:t>
                      </a:r>
                    </a:p>
                  </a:txBody>
                  <a:tcPr marL="85327" marR="85327" marT="42664" marB="42664" anchor="ctr"/>
                </a:tc>
                <a:extLst>
                  <a:ext uri="{0D108BD9-81ED-4DB2-BD59-A6C34878D82A}">
                    <a16:rowId xmlns:a16="http://schemas.microsoft.com/office/drawing/2014/main" val="4000097640"/>
                  </a:ext>
                </a:extLst>
              </a:tr>
              <a:tr h="331071">
                <a:tc>
                  <a:txBody>
                    <a:bodyPr/>
                    <a:lstStyle/>
                    <a:p>
                      <a:pPr algn="l"/>
                      <a:r>
                        <a:rPr lang="en-US" sz="1300">
                          <a:effectLst/>
                        </a:rPr>
                        <a:t>F9 B5 B1051.4</a:t>
                      </a:r>
                    </a:p>
                  </a:txBody>
                  <a:tcPr marL="85327" marR="85327" marT="42664" marB="42664" anchor="ctr"/>
                </a:tc>
                <a:extLst>
                  <a:ext uri="{0D108BD9-81ED-4DB2-BD59-A6C34878D82A}">
                    <a16:rowId xmlns:a16="http://schemas.microsoft.com/office/drawing/2014/main" val="4164932801"/>
                  </a:ext>
                </a:extLst>
              </a:tr>
              <a:tr h="331071">
                <a:tc>
                  <a:txBody>
                    <a:bodyPr/>
                    <a:lstStyle/>
                    <a:p>
                      <a:pPr algn="l"/>
                      <a:r>
                        <a:rPr lang="en-US" sz="1300">
                          <a:effectLst/>
                        </a:rPr>
                        <a:t>F9 B5 B1051.6</a:t>
                      </a:r>
                    </a:p>
                  </a:txBody>
                  <a:tcPr marL="85327" marR="85327" marT="42664" marB="42664" anchor="ctr"/>
                </a:tc>
                <a:extLst>
                  <a:ext uri="{0D108BD9-81ED-4DB2-BD59-A6C34878D82A}">
                    <a16:rowId xmlns:a16="http://schemas.microsoft.com/office/drawing/2014/main" val="2165816399"/>
                  </a:ext>
                </a:extLst>
              </a:tr>
              <a:tr h="331071">
                <a:tc>
                  <a:txBody>
                    <a:bodyPr/>
                    <a:lstStyle/>
                    <a:p>
                      <a:pPr algn="l"/>
                      <a:r>
                        <a:rPr lang="en-US" sz="1300">
                          <a:effectLst/>
                        </a:rPr>
                        <a:t>F9 B5 B1056.4</a:t>
                      </a:r>
                    </a:p>
                  </a:txBody>
                  <a:tcPr marL="85327" marR="85327" marT="42664" marB="42664" anchor="ctr"/>
                </a:tc>
                <a:extLst>
                  <a:ext uri="{0D108BD9-81ED-4DB2-BD59-A6C34878D82A}">
                    <a16:rowId xmlns:a16="http://schemas.microsoft.com/office/drawing/2014/main" val="3312664911"/>
                  </a:ext>
                </a:extLst>
              </a:tr>
              <a:tr h="331071">
                <a:tc>
                  <a:txBody>
                    <a:bodyPr/>
                    <a:lstStyle/>
                    <a:p>
                      <a:pPr algn="l"/>
                      <a:r>
                        <a:rPr lang="en-US" sz="1300">
                          <a:effectLst/>
                        </a:rPr>
                        <a:t>F9 B5 B1058.3</a:t>
                      </a:r>
                    </a:p>
                  </a:txBody>
                  <a:tcPr marL="85327" marR="85327" marT="42664" marB="42664" anchor="ctr"/>
                </a:tc>
                <a:extLst>
                  <a:ext uri="{0D108BD9-81ED-4DB2-BD59-A6C34878D82A}">
                    <a16:rowId xmlns:a16="http://schemas.microsoft.com/office/drawing/2014/main" val="222495630"/>
                  </a:ext>
                </a:extLst>
              </a:tr>
              <a:tr h="331071">
                <a:tc>
                  <a:txBody>
                    <a:bodyPr/>
                    <a:lstStyle/>
                    <a:p>
                      <a:pPr algn="l"/>
                      <a:r>
                        <a:rPr lang="en-US" sz="1300">
                          <a:effectLst/>
                        </a:rPr>
                        <a:t>F9 B5 B1060.2</a:t>
                      </a:r>
                    </a:p>
                  </a:txBody>
                  <a:tcPr marL="85327" marR="85327" marT="42664" marB="42664" anchor="ctr"/>
                </a:tc>
                <a:extLst>
                  <a:ext uri="{0D108BD9-81ED-4DB2-BD59-A6C34878D82A}">
                    <a16:rowId xmlns:a16="http://schemas.microsoft.com/office/drawing/2014/main" val="388475710"/>
                  </a:ext>
                </a:extLst>
              </a:tr>
              <a:tr h="331071">
                <a:tc>
                  <a:txBody>
                    <a:bodyPr/>
                    <a:lstStyle/>
                    <a:p>
                      <a:pPr algn="l"/>
                      <a:r>
                        <a:rPr lang="en-US" sz="1300">
                          <a:effectLst/>
                        </a:rPr>
                        <a:t>F9 B5 B1060.3</a:t>
                      </a:r>
                    </a:p>
                  </a:txBody>
                  <a:tcPr marL="85327" marR="85327" marT="42664" marB="42664" anchor="ct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9"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4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786385" y="841248"/>
            <a:ext cx="5129600"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Executive Summary</a:t>
            </a:r>
          </a:p>
        </p:txBody>
      </p:sp>
      <p:sp>
        <p:nvSpPr>
          <p:cNvPr id="43" name="Content Placeholder 2">
            <a:extLst>
              <a:ext uri="{FF2B5EF4-FFF2-40B4-BE49-F238E27FC236}">
                <a16:creationId xmlns:a16="http://schemas.microsoft.com/office/drawing/2014/main" id="{79EF1473-3ADD-43F1-A495-57AAB7FD902F}"/>
              </a:ext>
            </a:extLst>
          </p:cNvPr>
          <p:cNvSpPr txBox="1">
            <a:spLocks/>
          </p:cNvSpPr>
          <p:nvPr/>
        </p:nvSpPr>
        <p:spPr>
          <a:xfrm>
            <a:off x="6464410" y="841247"/>
            <a:ext cx="4484536" cy="534009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700"/>
              </a:spcBef>
              <a:buFont typeface="Arial" panose="020B0604020202020204" pitchFamily="34" charset="0"/>
              <a:buChar char="•"/>
            </a:pPr>
            <a:r>
              <a:rPr lang="en-US" sz="1500" dirty="0">
                <a:solidFill>
                  <a:schemeClr val="tx2"/>
                </a:solidFill>
                <a:latin typeface="+mn-lt"/>
              </a:rPr>
              <a:t>This project followed a structured methodology starting with </a:t>
            </a:r>
            <a:r>
              <a:rPr lang="en-US" sz="1500" b="1" dirty="0">
                <a:solidFill>
                  <a:schemeClr val="tx2"/>
                </a:solidFill>
                <a:latin typeface="+mn-lt"/>
              </a:rPr>
              <a:t>data collection via APIs and web scraping</a:t>
            </a:r>
            <a:r>
              <a:rPr lang="en-US" sz="1500" dirty="0">
                <a:solidFill>
                  <a:schemeClr val="tx2"/>
                </a:solidFill>
                <a:latin typeface="+mn-lt"/>
              </a:rPr>
              <a:t>, followed by </a:t>
            </a:r>
            <a:r>
              <a:rPr lang="en-US" sz="1500" b="1" dirty="0">
                <a:solidFill>
                  <a:schemeClr val="tx2"/>
                </a:solidFill>
                <a:latin typeface="+mn-lt"/>
              </a:rPr>
              <a:t>data wrangling</a:t>
            </a:r>
            <a:r>
              <a:rPr lang="en-US" sz="1500" dirty="0">
                <a:solidFill>
                  <a:schemeClr val="tx2"/>
                </a:solidFill>
                <a:latin typeface="+mn-lt"/>
              </a:rPr>
              <a:t> to clean and prepare the data. </a:t>
            </a:r>
            <a:r>
              <a:rPr lang="en-US" sz="1500" b="1" dirty="0">
                <a:solidFill>
                  <a:schemeClr val="tx2"/>
                </a:solidFill>
                <a:latin typeface="+mn-lt"/>
              </a:rPr>
              <a:t>Exploratory Data Analysis</a:t>
            </a:r>
            <a:r>
              <a:rPr lang="en-US" sz="1500" dirty="0">
                <a:solidFill>
                  <a:schemeClr val="tx2"/>
                </a:solidFill>
                <a:latin typeface="+mn-lt"/>
              </a:rPr>
              <a:t> was conducted using both </a:t>
            </a:r>
            <a:r>
              <a:rPr lang="en-US" sz="1500" b="1" dirty="0">
                <a:solidFill>
                  <a:schemeClr val="tx2"/>
                </a:solidFill>
                <a:latin typeface="+mn-lt"/>
              </a:rPr>
              <a:t>SQL</a:t>
            </a:r>
            <a:r>
              <a:rPr lang="en-US" sz="1500" dirty="0">
                <a:solidFill>
                  <a:schemeClr val="tx2"/>
                </a:solidFill>
                <a:latin typeface="+mn-lt"/>
              </a:rPr>
              <a:t> and </a:t>
            </a:r>
            <a:r>
              <a:rPr lang="en-US" sz="1500" b="1" dirty="0">
                <a:solidFill>
                  <a:schemeClr val="tx2"/>
                </a:solidFill>
                <a:latin typeface="+mn-lt"/>
              </a:rPr>
              <a:t>visualization techniques</a:t>
            </a:r>
            <a:r>
              <a:rPr lang="en-US" sz="1500" dirty="0">
                <a:solidFill>
                  <a:schemeClr val="tx2"/>
                </a:solidFill>
                <a:latin typeface="+mn-lt"/>
              </a:rPr>
              <a:t>, enhanced by </a:t>
            </a:r>
            <a:r>
              <a:rPr lang="en-US" sz="1500" b="1" dirty="0">
                <a:solidFill>
                  <a:schemeClr val="tx2"/>
                </a:solidFill>
                <a:latin typeface="+mn-lt"/>
              </a:rPr>
              <a:t>interactive mapping with Folium</a:t>
            </a:r>
            <a:r>
              <a:rPr lang="en-US" sz="1500" dirty="0">
                <a:solidFill>
                  <a:schemeClr val="tx2"/>
                </a:solidFill>
                <a:latin typeface="+mn-lt"/>
              </a:rPr>
              <a:t>. An </a:t>
            </a:r>
            <a:r>
              <a:rPr lang="en-US" sz="1500" b="1" dirty="0">
                <a:solidFill>
                  <a:schemeClr val="tx2"/>
                </a:solidFill>
                <a:latin typeface="+mn-lt"/>
              </a:rPr>
              <a:t>interactive dashboard</a:t>
            </a:r>
            <a:r>
              <a:rPr lang="en-US" sz="1500" dirty="0">
                <a:solidFill>
                  <a:schemeClr val="tx2"/>
                </a:solidFill>
                <a:latin typeface="+mn-lt"/>
              </a:rPr>
              <a:t> was built using </a:t>
            </a:r>
            <a:r>
              <a:rPr lang="en-US" sz="1500" b="1" dirty="0" err="1">
                <a:solidFill>
                  <a:schemeClr val="tx2"/>
                </a:solidFill>
                <a:latin typeface="+mn-lt"/>
              </a:rPr>
              <a:t>Plotly</a:t>
            </a:r>
            <a:r>
              <a:rPr lang="en-US" sz="1500" b="1" dirty="0">
                <a:solidFill>
                  <a:schemeClr val="tx2"/>
                </a:solidFill>
                <a:latin typeface="+mn-lt"/>
              </a:rPr>
              <a:t> Dash</a:t>
            </a:r>
            <a:r>
              <a:rPr lang="en-US" sz="1500" dirty="0">
                <a:solidFill>
                  <a:schemeClr val="tx2"/>
                </a:solidFill>
                <a:latin typeface="+mn-lt"/>
              </a:rPr>
              <a:t>, and the workflow concluded with </a:t>
            </a:r>
            <a:r>
              <a:rPr lang="en-US" sz="1500" b="1" dirty="0">
                <a:solidFill>
                  <a:schemeClr val="tx2"/>
                </a:solidFill>
                <a:latin typeface="+mn-lt"/>
              </a:rPr>
              <a:t>machine learning predictions</a:t>
            </a:r>
            <a:r>
              <a:rPr lang="en-US" sz="1500" dirty="0">
                <a:solidFill>
                  <a:schemeClr val="tx2"/>
                </a:solidFill>
                <a:latin typeface="+mn-lt"/>
              </a:rPr>
              <a:t> to derive actionable insights.</a:t>
            </a:r>
          </a:p>
          <a:p>
            <a:pPr>
              <a:spcBef>
                <a:spcPts val="700"/>
              </a:spcBef>
              <a:buFont typeface="Arial" panose="020B0604020202020204" pitchFamily="34" charset="0"/>
              <a:buChar char="•"/>
            </a:pPr>
            <a:r>
              <a:rPr lang="en-US" sz="1500" dirty="0">
                <a:solidFill>
                  <a:schemeClr val="tx2"/>
                </a:solidFill>
                <a:latin typeface="+mn-lt"/>
              </a:rPr>
              <a:t>The analysis revealed several key insights: </a:t>
            </a:r>
            <a:r>
              <a:rPr lang="en-US" sz="1500" b="1" dirty="0">
                <a:solidFill>
                  <a:schemeClr val="tx2"/>
                </a:solidFill>
                <a:latin typeface="+mn-lt"/>
              </a:rPr>
              <a:t>success rates improved over time</a:t>
            </a:r>
            <a:r>
              <a:rPr lang="en-US" sz="1500" dirty="0">
                <a:solidFill>
                  <a:schemeClr val="tx2"/>
                </a:solidFill>
                <a:latin typeface="+mn-lt"/>
              </a:rPr>
              <a:t>, indicating advancements in technology and operations. Among launch sites, </a:t>
            </a:r>
            <a:r>
              <a:rPr lang="en-US" sz="1500" b="1" dirty="0">
                <a:solidFill>
                  <a:schemeClr val="tx2"/>
                </a:solidFill>
                <a:latin typeface="+mn-lt"/>
              </a:rPr>
              <a:t>KSC LC-39A had the highest success rate</a:t>
            </a:r>
            <a:r>
              <a:rPr lang="en-US" sz="1500" dirty="0">
                <a:solidFill>
                  <a:schemeClr val="tx2"/>
                </a:solidFill>
                <a:latin typeface="+mn-lt"/>
              </a:rPr>
              <a:t>, while orbits such as </a:t>
            </a:r>
            <a:r>
              <a:rPr lang="en-US" sz="1500" b="1" dirty="0">
                <a:solidFill>
                  <a:schemeClr val="tx2"/>
                </a:solidFill>
                <a:latin typeface="+mn-lt"/>
              </a:rPr>
              <a:t>ES-L1, SSO, HEO, and GEO</a:t>
            </a:r>
            <a:r>
              <a:rPr lang="en-US" sz="1500" dirty="0">
                <a:solidFill>
                  <a:schemeClr val="tx2"/>
                </a:solidFill>
                <a:latin typeface="+mn-lt"/>
              </a:rPr>
              <a:t> showed consistently high success. </a:t>
            </a:r>
            <a:r>
              <a:rPr lang="en-US" sz="1500" b="1" dirty="0">
                <a:solidFill>
                  <a:schemeClr val="tx2"/>
                </a:solidFill>
                <a:latin typeface="+mn-lt"/>
              </a:rPr>
              <a:t>Heavier payloads initially experienced higher failure rates</a:t>
            </a:r>
            <a:r>
              <a:rPr lang="en-US" sz="1500" dirty="0">
                <a:solidFill>
                  <a:schemeClr val="tx2"/>
                </a:solidFill>
                <a:latin typeface="+mn-lt"/>
              </a:rPr>
              <a:t>, but performance improved significantly in later missions. Finally, </a:t>
            </a:r>
            <a:r>
              <a:rPr lang="en-US" sz="1500" b="1" dirty="0">
                <a:solidFill>
                  <a:schemeClr val="tx2"/>
                </a:solidFill>
                <a:latin typeface="+mn-lt"/>
              </a:rPr>
              <a:t>predictive analysis using the </a:t>
            </a:r>
            <a:r>
              <a:rPr lang="en-US" sz="1500" b="1" dirty="0" err="1">
                <a:solidFill>
                  <a:schemeClr val="tx2"/>
                </a:solidFill>
                <a:latin typeface="+mn-lt"/>
              </a:rPr>
              <a:t>DecisionTreeClassifier</a:t>
            </a:r>
            <a:r>
              <a:rPr lang="en-US" sz="1500" b="1" dirty="0">
                <a:solidFill>
                  <a:schemeClr val="tx2"/>
                </a:solidFill>
                <a:latin typeface="+mn-lt"/>
              </a:rPr>
              <a:t> demonstrated high accuracy</a:t>
            </a:r>
            <a:r>
              <a:rPr lang="en-US" sz="1500" dirty="0">
                <a:solidFill>
                  <a:schemeClr val="tx2"/>
                </a:solidFill>
                <a:latin typeface="+mn-lt"/>
              </a:rPr>
              <a:t> in forecasting landing outcomes, validating its effectiveness for future predictions.</a:t>
            </a:r>
          </a:p>
          <a:p>
            <a:pPr>
              <a:spcBef>
                <a:spcPts val="700"/>
              </a:spcBef>
              <a:buFont typeface="Arial" panose="020B0604020202020204" pitchFamily="34" charset="0"/>
              <a:buChar char="•"/>
            </a:pPr>
            <a:endParaRPr lang="en-US" sz="1500" dirty="0">
              <a:solidFill>
                <a:schemeClr val="tx2"/>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3</a:t>
            </a:fld>
            <a:endParaRPr lang="en-US">
              <a:solidFill>
                <a:schemeClr val="tx2"/>
              </a:solidFill>
              <a:latin typeface="+mn-lt"/>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lnSpcReduction="10000"/>
          </a:bodyPr>
          <a:lstStyle/>
          <a:p>
            <a:pPr>
              <a:spcBef>
                <a:spcPts val="1400"/>
              </a:spcBef>
            </a:pPr>
            <a:r>
              <a:rPr lang="en-US" sz="700"/>
              <a:t>List of failed landing outcomes in drone ship, their booster versions, and launch site names for in year 2015:</a:t>
            </a:r>
          </a:p>
          <a:p>
            <a:pPr>
              <a:spcBef>
                <a:spcPts val="1400"/>
              </a:spcBef>
            </a:pPr>
            <a:endParaRPr lang="en-US" sz="700"/>
          </a:p>
          <a:p>
            <a:pPr>
              <a:spcBef>
                <a:spcPts val="1400"/>
              </a:spcBef>
            </a:pPr>
            <a:endParaRPr lang="en-US" sz="700"/>
          </a:p>
          <a:p>
            <a:pPr>
              <a:spcBef>
                <a:spcPts val="1400"/>
              </a:spcBef>
            </a:pPr>
            <a:endParaRPr lang="en-US" sz="700"/>
          </a:p>
          <a:p>
            <a:endParaRPr lang="en-US" sz="700"/>
          </a:p>
          <a:p>
            <a:pPr>
              <a:spcBef>
                <a:spcPts val="700"/>
              </a:spcBef>
            </a:pPr>
            <a:r>
              <a:rPr lang="en-US" sz="700"/>
              <a:t>SELECT </a:t>
            </a:r>
          </a:p>
          <a:p>
            <a:pPr>
              <a:spcBef>
                <a:spcPts val="700"/>
              </a:spcBef>
            </a:pPr>
            <a:r>
              <a:rPr lang="en-US" sz="700"/>
              <a:t>    CASE strftime('%m', Date) </a:t>
            </a:r>
          </a:p>
          <a:p>
            <a:pPr>
              <a:spcBef>
                <a:spcPts val="700"/>
              </a:spcBef>
            </a:pPr>
            <a:r>
              <a:rPr lang="en-US" sz="700"/>
              <a:t>        WHEN '01' THEN 'January' </a:t>
            </a:r>
          </a:p>
          <a:p>
            <a:pPr>
              <a:spcBef>
                <a:spcPts val="700"/>
              </a:spcBef>
            </a:pPr>
            <a:r>
              <a:rPr lang="en-US" sz="700"/>
              <a:t>        WHEN '02' THEN 'February' </a:t>
            </a:r>
          </a:p>
          <a:p>
            <a:pPr>
              <a:spcBef>
                <a:spcPts val="700"/>
              </a:spcBef>
            </a:pPr>
            <a:r>
              <a:rPr lang="en-US" sz="700"/>
              <a:t>        WHEN '03' THEN 'March' </a:t>
            </a:r>
          </a:p>
          <a:p>
            <a:pPr>
              <a:spcBef>
                <a:spcPts val="700"/>
              </a:spcBef>
            </a:pPr>
            <a:r>
              <a:rPr lang="en-US" sz="700"/>
              <a:t>        WHEN '04' THEN 'April' </a:t>
            </a:r>
          </a:p>
          <a:p>
            <a:pPr>
              <a:spcBef>
                <a:spcPts val="700"/>
              </a:spcBef>
            </a:pPr>
            <a:r>
              <a:rPr lang="en-US" sz="700"/>
              <a:t>        WHEN '05' THEN 'May' </a:t>
            </a:r>
          </a:p>
          <a:p>
            <a:pPr>
              <a:spcBef>
                <a:spcPts val="700"/>
              </a:spcBef>
            </a:pPr>
            <a:r>
              <a:rPr lang="en-US" sz="700"/>
              <a:t>        WHEN '06' THEN 'June' </a:t>
            </a:r>
          </a:p>
          <a:p>
            <a:pPr>
              <a:spcBef>
                <a:spcPts val="700"/>
              </a:spcBef>
            </a:pPr>
            <a:r>
              <a:rPr lang="en-US" sz="700"/>
              <a:t>        WHEN '07' THEN 'July' </a:t>
            </a:r>
          </a:p>
          <a:p>
            <a:pPr>
              <a:spcBef>
                <a:spcPts val="700"/>
              </a:spcBef>
            </a:pPr>
            <a:r>
              <a:rPr lang="en-US" sz="700"/>
              <a:t>        WHEN '08' THEN 'August' </a:t>
            </a:r>
          </a:p>
          <a:p>
            <a:pPr>
              <a:spcBef>
                <a:spcPts val="700"/>
              </a:spcBef>
            </a:pPr>
            <a:r>
              <a:rPr lang="en-US" sz="700"/>
              <a:t>        WHEN '09' THEN 'September' </a:t>
            </a:r>
          </a:p>
          <a:p>
            <a:pPr>
              <a:spcBef>
                <a:spcPts val="700"/>
              </a:spcBef>
            </a:pPr>
            <a:r>
              <a:rPr lang="en-US" sz="700"/>
              <a:t>        WHEN '10' THEN 'October' </a:t>
            </a:r>
          </a:p>
          <a:p>
            <a:pPr>
              <a:spcBef>
                <a:spcPts val="700"/>
              </a:spcBef>
            </a:pPr>
            <a:r>
              <a:rPr lang="en-US" sz="700"/>
              <a:t>        WHEN '11' THEN 'November' </a:t>
            </a:r>
          </a:p>
          <a:p>
            <a:pPr>
              <a:spcBef>
                <a:spcPts val="700"/>
              </a:spcBef>
            </a:pPr>
            <a:r>
              <a:rPr lang="en-US" sz="700"/>
              <a:t>        WHEN '12' THEN 'December'</a:t>
            </a:r>
          </a:p>
          <a:p>
            <a:pPr>
              <a:spcBef>
                <a:spcPts val="700"/>
              </a:spcBef>
            </a:pPr>
            <a:r>
              <a:rPr lang="en-US" sz="700"/>
              <a:t>    END as Month, </a:t>
            </a:r>
          </a:p>
          <a:p>
            <a:pPr>
              <a:spcBef>
                <a:spcPts val="700"/>
              </a:spcBef>
            </a:pPr>
            <a:r>
              <a:rPr lang="en-US" sz="700"/>
              <a:t>    Landing_Outcome, Booster_Version, Launch_Site, Date</a:t>
            </a:r>
          </a:p>
          <a:p>
            <a:pPr>
              <a:spcBef>
                <a:spcPts val="700"/>
              </a:spcBef>
            </a:pPr>
            <a:r>
              <a:rPr lang="en-US" sz="700"/>
              <a:t>FROM SPACEXTABLE</a:t>
            </a:r>
          </a:p>
          <a:p>
            <a:pPr marL="0">
              <a:spcBef>
                <a:spcPts val="700"/>
              </a:spcBef>
            </a:pPr>
            <a:r>
              <a:rPr lang="en-US" sz="700"/>
              <a:t>WHERE strftime('%Y', Date) = '2015' AND Landing_Outcome = 'Failure (drone ship)';</a:t>
            </a:r>
          </a:p>
          <a:p>
            <a:pPr marL="0">
              <a:spcBef>
                <a:spcPts val="1400"/>
              </a:spcBef>
            </a:pPr>
            <a:endParaRPr lang="en-US" sz="700"/>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1685341383"/>
              </p:ext>
            </p:extLst>
          </p:nvPr>
        </p:nvGraphicFramePr>
        <p:xfrm>
          <a:off x="7109962" y="3049468"/>
          <a:ext cx="4221599" cy="1899988"/>
        </p:xfrm>
        <a:graphic>
          <a:graphicData uri="http://schemas.openxmlformats.org/drawingml/2006/table">
            <a:tbl>
              <a:tblPr firstRow="1" bandRow="1">
                <a:solidFill>
                  <a:srgbClr val="F2F2F2">
                    <a:alpha val="45098"/>
                  </a:srgbClr>
                </a:solidFill>
                <a:tableStyleId>{5C22544A-7EE6-4342-B048-85BDC9FD1C3A}</a:tableStyleId>
              </a:tblPr>
              <a:tblGrid>
                <a:gridCol w="943601">
                  <a:extLst>
                    <a:ext uri="{9D8B030D-6E8A-4147-A177-3AD203B41FA5}">
                      <a16:colId xmlns:a16="http://schemas.microsoft.com/office/drawing/2014/main" val="2665883230"/>
                    </a:ext>
                  </a:extLst>
                </a:gridCol>
                <a:gridCol w="1248915">
                  <a:extLst>
                    <a:ext uri="{9D8B030D-6E8A-4147-A177-3AD203B41FA5}">
                      <a16:colId xmlns:a16="http://schemas.microsoft.com/office/drawing/2014/main" val="1017239682"/>
                    </a:ext>
                  </a:extLst>
                </a:gridCol>
                <a:gridCol w="1031603">
                  <a:extLst>
                    <a:ext uri="{9D8B030D-6E8A-4147-A177-3AD203B41FA5}">
                      <a16:colId xmlns:a16="http://schemas.microsoft.com/office/drawing/2014/main" val="865439106"/>
                    </a:ext>
                  </a:extLst>
                </a:gridCol>
                <a:gridCol w="997480">
                  <a:extLst>
                    <a:ext uri="{9D8B030D-6E8A-4147-A177-3AD203B41FA5}">
                      <a16:colId xmlns:a16="http://schemas.microsoft.com/office/drawing/2014/main" val="1125592574"/>
                    </a:ext>
                  </a:extLst>
                </a:gridCol>
              </a:tblGrid>
              <a:tr h="679306">
                <a:tc>
                  <a:txBody>
                    <a:bodyPr/>
                    <a:lstStyle/>
                    <a:p>
                      <a:r>
                        <a:rPr lang="en-US" sz="1600" b="0" cap="none" spc="0">
                          <a:solidFill>
                            <a:schemeClr val="bg1"/>
                          </a:solidFill>
                        </a:rPr>
                        <a:t>Month</a:t>
                      </a:r>
                    </a:p>
                  </a:txBody>
                  <a:tcPr marL="103448" marR="103448" marT="103448" marB="51724"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600" b="0" cap="none" spc="0">
                          <a:solidFill>
                            <a:schemeClr val="bg1"/>
                          </a:solidFill>
                        </a:rPr>
                        <a:t>Outcome</a:t>
                      </a:r>
                    </a:p>
                  </a:txBody>
                  <a:tcPr marL="103448" marR="103448" marT="103448" marB="51724"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600" b="0" cap="none" spc="0">
                          <a:solidFill>
                            <a:schemeClr val="bg1"/>
                          </a:solidFill>
                        </a:rPr>
                        <a:t>Booster</a:t>
                      </a:r>
                    </a:p>
                  </a:txBody>
                  <a:tcPr marL="103448" marR="103448" marT="103448" marB="51724"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600" b="0" cap="none" spc="0">
                          <a:solidFill>
                            <a:schemeClr val="bg1"/>
                          </a:solidFill>
                        </a:rPr>
                        <a:t>Launch Site</a:t>
                      </a:r>
                    </a:p>
                  </a:txBody>
                  <a:tcPr marL="103448" marR="103448" marT="103448" marB="51724"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827599219"/>
                  </a:ext>
                </a:extLst>
              </a:tr>
              <a:tr h="610341">
                <a:tc>
                  <a:txBody>
                    <a:bodyPr/>
                    <a:lstStyle/>
                    <a:p>
                      <a:r>
                        <a:rPr lang="en-US" sz="1400" cap="none" spc="0">
                          <a:solidFill>
                            <a:schemeClr val="tx1"/>
                          </a:solidFill>
                        </a:rPr>
                        <a:t>January</a:t>
                      </a:r>
                    </a:p>
                  </a:txBody>
                  <a:tcPr marL="103448" marR="103448" marT="103448" marB="5172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400" cap="none" spc="0">
                          <a:solidFill>
                            <a:schemeClr val="tx1"/>
                          </a:solidFill>
                        </a:rPr>
                        <a:t>Failure (drone ship)</a:t>
                      </a:r>
                    </a:p>
                  </a:txBody>
                  <a:tcPr marL="103448" marR="103448" marT="103448" marB="5172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400" cap="none" spc="0">
                          <a:solidFill>
                            <a:schemeClr val="tx1"/>
                          </a:solidFill>
                        </a:rPr>
                        <a:t>F9 v1.1 B1012</a:t>
                      </a:r>
                    </a:p>
                  </a:txBody>
                  <a:tcPr marL="103448" marR="103448" marT="103448" marB="5172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400" cap="none" spc="0">
                          <a:solidFill>
                            <a:schemeClr val="tx1"/>
                          </a:solidFill>
                        </a:rPr>
                        <a:t>CCAFS LC-40</a:t>
                      </a:r>
                    </a:p>
                  </a:txBody>
                  <a:tcPr marL="103448" marR="103448" marT="103448" marB="5172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64076532"/>
                  </a:ext>
                </a:extLst>
              </a:tr>
              <a:tr h="610341">
                <a:tc>
                  <a:txBody>
                    <a:bodyPr/>
                    <a:lstStyle/>
                    <a:p>
                      <a:r>
                        <a:rPr lang="en-US" sz="1400" cap="none" spc="0">
                          <a:solidFill>
                            <a:schemeClr val="tx1"/>
                          </a:solidFill>
                        </a:rPr>
                        <a:t>April</a:t>
                      </a:r>
                    </a:p>
                  </a:txBody>
                  <a:tcPr marL="103448" marR="103448" marT="103448" marB="5172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400" cap="none" spc="0">
                          <a:solidFill>
                            <a:schemeClr val="tx1"/>
                          </a:solidFill>
                        </a:rPr>
                        <a:t>Failure (drone ship)</a:t>
                      </a:r>
                    </a:p>
                  </a:txBody>
                  <a:tcPr marL="103448" marR="103448" marT="103448" marB="5172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400" cap="none" spc="0">
                          <a:solidFill>
                            <a:schemeClr val="tx1"/>
                          </a:solidFill>
                        </a:rPr>
                        <a:t>F9 v1.1 B1015</a:t>
                      </a:r>
                    </a:p>
                  </a:txBody>
                  <a:tcPr marL="103448" marR="103448" marT="103448" marB="5172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400" cap="none" spc="0">
                          <a:solidFill>
                            <a:schemeClr val="tx1"/>
                          </a:solidFill>
                        </a:rPr>
                        <a:t>CCAFS LC-40</a:t>
                      </a:r>
                    </a:p>
                  </a:txBody>
                  <a:tcPr marL="103448" marR="103448" marT="103448" marB="5172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sz="1500"/>
              <a:t>Rank the count of landing outcomes between the date 2010-06-04 and 2017-03-20, in descending order:</a:t>
            </a:r>
          </a:p>
          <a:p>
            <a:pPr marL="0">
              <a:spcBef>
                <a:spcPts val="1400"/>
              </a:spcBef>
            </a:pPr>
            <a:endParaRPr lang="en-US" sz="1500"/>
          </a:p>
          <a:p>
            <a:pPr marL="0">
              <a:spcBef>
                <a:spcPts val="1400"/>
              </a:spcBef>
            </a:pPr>
            <a:endParaRPr lang="en-US" sz="1500"/>
          </a:p>
          <a:p>
            <a:r>
              <a:rPr lang="en-US" sz="1500"/>
              <a:t>SELECT </a:t>
            </a:r>
          </a:p>
          <a:p>
            <a:r>
              <a:rPr lang="en-US" sz="1500"/>
              <a:t>  Landing_Outcome,</a:t>
            </a:r>
          </a:p>
          <a:p>
            <a:r>
              <a:rPr lang="en-US" sz="1500"/>
              <a:t>  COUNT(*) as Count</a:t>
            </a:r>
          </a:p>
          <a:p>
            <a:r>
              <a:rPr lang="en-US" sz="1500"/>
              <a:t>FROM SPACEXTABLE</a:t>
            </a:r>
          </a:p>
          <a:p>
            <a:r>
              <a:rPr lang="en-US" sz="1500"/>
              <a:t>WHERE </a:t>
            </a:r>
          </a:p>
          <a:p>
            <a:r>
              <a:rPr lang="en-US" sz="1500"/>
              <a:t>  Date BETWEEN </a:t>
            </a:r>
          </a:p>
          <a:p>
            <a:r>
              <a:rPr lang="en-US" sz="1500"/>
              <a:t>    '2010-06-04' AND '2017-03-20'</a:t>
            </a:r>
          </a:p>
          <a:p>
            <a:r>
              <a:rPr lang="en-US" sz="1500"/>
              <a:t>GROUP BY Landing_Outcome</a:t>
            </a:r>
          </a:p>
          <a:p>
            <a:r>
              <a:rPr lang="en-US" sz="1500"/>
              <a:t>ORDER BY Count DESC;</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183704497"/>
              </p:ext>
            </p:extLst>
          </p:nvPr>
        </p:nvGraphicFramePr>
        <p:xfrm>
          <a:off x="7419835" y="1847506"/>
          <a:ext cx="3601852" cy="4303917"/>
        </p:xfrm>
        <a:graphic>
          <a:graphicData uri="http://schemas.openxmlformats.org/drawingml/2006/table">
            <a:tbl>
              <a:tblPr firstRow="1" bandRow="1">
                <a:noFill/>
                <a:tableStyleId>{5C22544A-7EE6-4342-B048-85BDC9FD1C3A}</a:tableStyleId>
              </a:tblPr>
              <a:tblGrid>
                <a:gridCol w="2752827">
                  <a:extLst>
                    <a:ext uri="{9D8B030D-6E8A-4147-A177-3AD203B41FA5}">
                      <a16:colId xmlns:a16="http://schemas.microsoft.com/office/drawing/2014/main" val="3901743440"/>
                    </a:ext>
                  </a:extLst>
                </a:gridCol>
                <a:gridCol w="849025">
                  <a:extLst>
                    <a:ext uri="{9D8B030D-6E8A-4147-A177-3AD203B41FA5}">
                      <a16:colId xmlns:a16="http://schemas.microsoft.com/office/drawing/2014/main" val="3885182590"/>
                    </a:ext>
                  </a:extLst>
                </a:gridCol>
              </a:tblGrid>
              <a:tr h="478213">
                <a:tc>
                  <a:txBody>
                    <a:bodyPr/>
                    <a:lstStyle/>
                    <a:p>
                      <a:r>
                        <a:rPr lang="en-US" sz="1400" b="1">
                          <a:solidFill>
                            <a:srgbClr val="FFFFFF"/>
                          </a:solidFill>
                        </a:rPr>
                        <a:t>Landing Outcome</a:t>
                      </a:r>
                    </a:p>
                  </a:txBody>
                  <a:tcPr marL="197066" marR="118239" marT="118239" marB="11823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Count</a:t>
                      </a:r>
                    </a:p>
                  </a:txBody>
                  <a:tcPr marL="197066" marR="118239" marT="118239" marB="11823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846635874"/>
                  </a:ext>
                </a:extLst>
              </a:tr>
              <a:tr h="478213">
                <a:tc>
                  <a:txBody>
                    <a:bodyPr/>
                    <a:lstStyle/>
                    <a:p>
                      <a:r>
                        <a:rPr lang="en-US" sz="1400">
                          <a:solidFill>
                            <a:schemeClr val="tx1">
                              <a:lumMod val="85000"/>
                              <a:lumOff val="15000"/>
                            </a:schemeClr>
                          </a:solidFill>
                        </a:rPr>
                        <a:t>No attempt</a:t>
                      </a:r>
                    </a:p>
                  </a:txBody>
                  <a:tcPr marL="197066" marR="118239" marT="118239" marB="1182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rPr>
                        <a:t>10</a:t>
                      </a:r>
                    </a:p>
                  </a:txBody>
                  <a:tcPr marL="197066" marR="118239" marT="118239" marB="1182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66734596"/>
                  </a:ext>
                </a:extLst>
              </a:tr>
              <a:tr h="478213">
                <a:tc>
                  <a:txBody>
                    <a:bodyPr/>
                    <a:lstStyle/>
                    <a:p>
                      <a:r>
                        <a:rPr lang="en-US" sz="1400">
                          <a:solidFill>
                            <a:schemeClr val="tx1">
                              <a:lumMod val="85000"/>
                              <a:lumOff val="15000"/>
                            </a:schemeClr>
                          </a:solidFill>
                        </a:rPr>
                        <a:t>Success (drone ship)</a:t>
                      </a:r>
                    </a:p>
                  </a:txBody>
                  <a:tcPr marL="197066" marR="118239" marT="118239" marB="11823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rPr>
                        <a:t>5</a:t>
                      </a:r>
                    </a:p>
                  </a:txBody>
                  <a:tcPr marL="197066" marR="118239" marT="118239" marB="11823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91403055"/>
                  </a:ext>
                </a:extLst>
              </a:tr>
              <a:tr h="478213">
                <a:tc>
                  <a:txBody>
                    <a:bodyPr/>
                    <a:lstStyle/>
                    <a:p>
                      <a:r>
                        <a:rPr lang="en-US" sz="1400">
                          <a:solidFill>
                            <a:schemeClr val="tx1">
                              <a:lumMod val="85000"/>
                              <a:lumOff val="15000"/>
                            </a:schemeClr>
                          </a:solidFill>
                        </a:rPr>
                        <a:t>Failure (drone ship)</a:t>
                      </a:r>
                    </a:p>
                  </a:txBody>
                  <a:tcPr marL="197066" marR="118239" marT="118239" marB="1182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rPr>
                        <a:t>5</a:t>
                      </a:r>
                    </a:p>
                  </a:txBody>
                  <a:tcPr marL="197066" marR="118239" marT="118239" marB="1182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820429146"/>
                  </a:ext>
                </a:extLst>
              </a:tr>
              <a:tr h="478213">
                <a:tc>
                  <a:txBody>
                    <a:bodyPr/>
                    <a:lstStyle/>
                    <a:p>
                      <a:r>
                        <a:rPr lang="en-US" sz="1400">
                          <a:solidFill>
                            <a:schemeClr val="tx1">
                              <a:lumMod val="85000"/>
                              <a:lumOff val="15000"/>
                            </a:schemeClr>
                          </a:solidFill>
                        </a:rPr>
                        <a:t>Success (ground pad)</a:t>
                      </a:r>
                    </a:p>
                  </a:txBody>
                  <a:tcPr marL="197066" marR="118239" marT="118239" marB="11823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rPr>
                        <a:t>3</a:t>
                      </a:r>
                    </a:p>
                  </a:txBody>
                  <a:tcPr marL="197066" marR="118239" marT="118239" marB="11823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762432585"/>
                  </a:ext>
                </a:extLst>
              </a:tr>
              <a:tr h="478213">
                <a:tc>
                  <a:txBody>
                    <a:bodyPr/>
                    <a:lstStyle/>
                    <a:p>
                      <a:r>
                        <a:rPr lang="en-US" sz="1400">
                          <a:solidFill>
                            <a:schemeClr val="tx1">
                              <a:lumMod val="85000"/>
                              <a:lumOff val="15000"/>
                            </a:schemeClr>
                          </a:solidFill>
                        </a:rPr>
                        <a:t>Controlled (ocean)</a:t>
                      </a:r>
                    </a:p>
                  </a:txBody>
                  <a:tcPr marL="197066" marR="118239" marT="118239" marB="1182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rPr>
                        <a:t>3</a:t>
                      </a:r>
                    </a:p>
                  </a:txBody>
                  <a:tcPr marL="197066" marR="118239" marT="118239" marB="1182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70740732"/>
                  </a:ext>
                </a:extLst>
              </a:tr>
              <a:tr h="478213">
                <a:tc>
                  <a:txBody>
                    <a:bodyPr/>
                    <a:lstStyle/>
                    <a:p>
                      <a:r>
                        <a:rPr lang="en-US" sz="1400">
                          <a:solidFill>
                            <a:schemeClr val="tx1">
                              <a:lumMod val="85000"/>
                              <a:lumOff val="15000"/>
                            </a:schemeClr>
                          </a:solidFill>
                        </a:rPr>
                        <a:t>Uncontrolled (ocean)</a:t>
                      </a:r>
                    </a:p>
                  </a:txBody>
                  <a:tcPr marL="197066" marR="118239" marT="118239" marB="11823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rPr>
                        <a:t>2</a:t>
                      </a:r>
                    </a:p>
                  </a:txBody>
                  <a:tcPr marL="197066" marR="118239" marT="118239" marB="11823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059969218"/>
                  </a:ext>
                </a:extLst>
              </a:tr>
              <a:tr h="478213">
                <a:tc>
                  <a:txBody>
                    <a:bodyPr/>
                    <a:lstStyle/>
                    <a:p>
                      <a:r>
                        <a:rPr lang="en-US" sz="1400">
                          <a:solidFill>
                            <a:schemeClr val="tx1">
                              <a:lumMod val="85000"/>
                              <a:lumOff val="15000"/>
                            </a:schemeClr>
                          </a:solidFill>
                        </a:rPr>
                        <a:t>Failure (parachute)</a:t>
                      </a:r>
                    </a:p>
                  </a:txBody>
                  <a:tcPr marL="197066" marR="118239" marT="118239" marB="1182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rPr>
                        <a:t>2</a:t>
                      </a:r>
                    </a:p>
                  </a:txBody>
                  <a:tcPr marL="197066" marR="118239" marT="118239" marB="1182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95231838"/>
                  </a:ext>
                </a:extLst>
              </a:tr>
              <a:tr h="478213">
                <a:tc>
                  <a:txBody>
                    <a:bodyPr/>
                    <a:lstStyle/>
                    <a:p>
                      <a:pPr lvl="0">
                        <a:buNone/>
                      </a:pPr>
                      <a:r>
                        <a:rPr lang="en-US" sz="1400">
                          <a:solidFill>
                            <a:schemeClr val="tx1">
                              <a:lumMod val="85000"/>
                              <a:lumOff val="15000"/>
                            </a:schemeClr>
                          </a:solidFill>
                        </a:rPr>
                        <a:t>Precluded (drone ship)</a:t>
                      </a:r>
                    </a:p>
                  </a:txBody>
                  <a:tcPr marL="197066" marR="118239" marT="118239" marB="11823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lvl="0">
                        <a:buNone/>
                      </a:pPr>
                      <a:r>
                        <a:rPr lang="en-US" sz="1400">
                          <a:solidFill>
                            <a:schemeClr val="tx1">
                              <a:lumMod val="85000"/>
                              <a:lumOff val="15000"/>
                            </a:schemeClr>
                          </a:solidFill>
                        </a:rPr>
                        <a:t>1</a:t>
                      </a:r>
                    </a:p>
                  </a:txBody>
                  <a:tcPr marL="197066" marR="118239" marT="118239" marB="11823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Locations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marL="0">
              <a:spcBef>
                <a:spcPts val="1400"/>
              </a:spcBef>
            </a:pPr>
            <a:endParaRPr lang="en-US"/>
          </a:p>
          <a:p>
            <a:pPr>
              <a:spcBef>
                <a:spcPts val="1400"/>
              </a:spcBef>
            </a:pPr>
            <a:r>
              <a:rPr lang="en-US"/>
              <a:t>Launch sites are located near coastal regions in Florida and California to reduce risk of catastrophic failures affecting human activities.</a:t>
            </a:r>
          </a:p>
          <a:p>
            <a:endParaRPr lang="en-US"/>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2"/>
          <a:stretch>
            <a:fillRect/>
          </a:stretch>
        </p:blipFill>
        <p:spPr>
          <a:xfrm>
            <a:off x="7109962" y="3629014"/>
            <a:ext cx="4221597" cy="252240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151294" y="486184"/>
            <a:ext cx="5397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2"/>
          <a:stretch>
            <a:fillRect/>
          </a:stretch>
        </p:blipFill>
        <p:spPr>
          <a:xfrm>
            <a:off x="698353" y="1168076"/>
            <a:ext cx="4555700" cy="1594495"/>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solidFill>
            <a:srgbClr val="FFFFFF"/>
          </a:solidFill>
          <a:scene3d>
            <a:camera prst="orthographicFront"/>
            <a:lightRig rig="threePt" dir="t">
              <a:rot lat="0" lon="0" rev="2700000"/>
            </a:lightRig>
          </a:scene3d>
          <a:sp3d>
            <a:bevelT h="38100"/>
            <a:contourClr>
              <a:srgbClr val="C0C0C0"/>
            </a:contourClr>
          </a:sp3d>
        </p:spPr>
      </p:pic>
      <p:sp>
        <p:nvSpPr>
          <p:cNvPr id="15" name="Freeform: Shape 14">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3"/>
          <a:stretch>
            <a:fillRect/>
          </a:stretch>
        </p:blipFill>
        <p:spPr>
          <a:xfrm>
            <a:off x="698353" y="3810697"/>
            <a:ext cx="4555700" cy="2163957"/>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solidFill>
            <a:srgbClr val="FFFFFF"/>
          </a:solidFill>
          <a:scene3d>
            <a:camera prst="orthographicFront"/>
            <a:lightRig rig="threePt" dir="t">
              <a:rot lat="0" lon="0" rev="2700000"/>
            </a:lightRig>
          </a:scene3d>
          <a:sp3d>
            <a:bevelT h="38100"/>
            <a:contourClr>
              <a:srgbClr val="C0C0C0"/>
            </a:contourClr>
          </a:sp3d>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1294" y="1946684"/>
            <a:ext cx="5397237" cy="4351338"/>
          </a:xfrm>
          <a:prstGeom prst="rect">
            <a:avLst/>
          </a:prstGeom>
        </p:spPr>
        <p:txBody>
          <a:bodyPr vert="horz" lIns="91440" tIns="45720" rIns="91440" bIns="45720" rtlCol="0">
            <a:normAutofit/>
          </a:bodyPr>
          <a:lstStyle/>
          <a:p>
            <a:pPr>
              <a:spcBef>
                <a:spcPts val="1400"/>
              </a:spcBef>
            </a:pPr>
            <a:r>
              <a:rPr lang="en-US"/>
              <a:t>Notable locations shown</a:t>
            </a:r>
          </a:p>
          <a:p>
            <a:pPr lvl="1">
              <a:spcBef>
                <a:spcPts val="1000"/>
              </a:spcBef>
            </a:pPr>
            <a:r>
              <a:rPr lang="en-US"/>
              <a:t>Railway (1.02KM)</a:t>
            </a:r>
          </a:p>
          <a:p>
            <a:pPr lvl="1">
              <a:spcBef>
                <a:spcPts val="1000"/>
              </a:spcBef>
            </a:pPr>
            <a:r>
              <a:rPr lang="en-US"/>
              <a:t>Roadway (0.59KM)</a:t>
            </a:r>
          </a:p>
          <a:p>
            <a:pPr lvl="1">
              <a:spcBef>
                <a:spcPts val="1000"/>
              </a:spcBef>
            </a:pPr>
            <a:r>
              <a:rPr lang="en-US"/>
              <a:t>Coast (0.86KM)</a:t>
            </a:r>
          </a:p>
          <a:p>
            <a:pPr>
              <a:spcBef>
                <a:spcPts val="1400"/>
              </a:spcBef>
            </a:pPr>
            <a:endParaRPr lang="en-US"/>
          </a:p>
          <a:p>
            <a:pPr>
              <a:spcBef>
                <a:spcPts val="1400"/>
              </a:spcBef>
            </a:pPr>
            <a:endParaRPr lang="en-US"/>
          </a:p>
        </p:txBody>
      </p:sp>
      <p:sp>
        <p:nvSpPr>
          <p:cNvPr id="17" name="Arc 16">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All Launch Sites: Successful Landings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a:t>KSC LC-39A experienced the highest proportion of successful landings, followed by CCAFS LC-40.</a:t>
            </a:r>
          </a:p>
          <a:p>
            <a:pPr>
              <a:spcBef>
                <a:spcPts val="1400"/>
              </a:spcBef>
            </a:pPr>
            <a:r>
              <a:rPr lang="en-US"/>
              <a:t>VAFB SLC-4E and CCAFS SLC-40 the lowest.</a:t>
            </a:r>
          </a:p>
          <a:p>
            <a:pPr>
              <a:spcBef>
                <a:spcPts val="1400"/>
              </a:spcBef>
            </a:pPr>
            <a:endParaRPr lang="en-US"/>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2"/>
          <a:srcRect l="3226" r="6771"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Per-site Launch Success Ratio: High</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a:t>KSC LC-39A had the highest ratio of successful landings</a:t>
            </a:r>
          </a:p>
          <a:p>
            <a:endParaRPr lang="en-US"/>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2"/>
          <a:srcRect l="973" r="22526"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Range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a:t>With a payload mass between 3,000kg and 5,000kg, v1.1 boosters performed the worst.</a:t>
            </a:r>
          </a:p>
          <a:p>
            <a:pPr>
              <a:spcBef>
                <a:spcPts val="1400"/>
              </a:spcBef>
            </a:pPr>
            <a:r>
              <a:rPr lang="en-US"/>
              <a:t>In the same payload range, B4 and B5 boosters had the best success rate, followed by FT.</a:t>
            </a:r>
          </a:p>
          <a:p>
            <a:pPr>
              <a:spcBef>
                <a:spcPts val="1400"/>
              </a:spcBef>
            </a:pPr>
            <a:endParaRPr lang="en-US"/>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2"/>
          <a:stretch>
            <a:fillRect/>
          </a:stretch>
        </p:blipFill>
        <p:spPr>
          <a:xfrm>
            <a:off x="7109962" y="4536658"/>
            <a:ext cx="4221597" cy="1614760"/>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524000" y="4218281"/>
            <a:ext cx="4265007" cy="1885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18412" y="4218281"/>
            <a:ext cx="4649588" cy="1885199"/>
          </a:xfrm>
          <a:prstGeom prst="rect">
            <a:avLst/>
          </a:prstGeo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Of the algorithms tested, the DecisionTreeClassifier was the most accurate. </a:t>
            </a: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2"/>
          <a:stretch>
            <a:fillRect/>
          </a:stretch>
        </p:blipFill>
        <p:spPr>
          <a:xfrm>
            <a:off x="1556131" y="678145"/>
            <a:ext cx="9068319"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16" name="Oval 15">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14 observations were correctly predicted as successful landings (true positive)</a:t>
            </a:r>
          </a:p>
          <a:p>
            <a:pPr>
              <a:spcBef>
                <a:spcPts val="1400"/>
              </a:spcBef>
            </a:pPr>
            <a:r>
              <a:rPr lang="en-US" sz="2000"/>
              <a:t>3 observations were correctly predicted as failed landings (true negative)</a:t>
            </a:r>
          </a:p>
          <a:p>
            <a:pPr>
              <a:spcBef>
                <a:spcPts val="1400"/>
              </a:spcBef>
            </a:pPr>
            <a:r>
              <a:rPr lang="en-US" sz="2000"/>
              <a:t>1 observation was incorrectly predicted as a successful landing (false positive)</a:t>
            </a:r>
          </a:p>
          <a:p>
            <a:pPr>
              <a:spcBef>
                <a:spcPts val="1400"/>
              </a:spcBef>
            </a:pPr>
            <a:r>
              <a:rPr lang="en-US" sz="2000"/>
              <a:t>No observations were incorrectly predicted as a failed landing (false negative)</a:t>
            </a:r>
          </a:p>
          <a:p>
            <a:pPr>
              <a:spcBef>
                <a:spcPts val="1400"/>
              </a:spcBef>
            </a:pPr>
            <a:endParaRPr lang="en-US" sz="200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38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45028" y="3017522"/>
            <a:ext cx="9941319" cy="3124658"/>
          </a:xfrm>
          <a:prstGeom prst="rect">
            <a:avLst/>
          </a:prstGeom>
        </p:spPr>
        <p:txBody>
          <a:bodyPr vert="horz" lIns="91440" tIns="45720" rIns="91440" bIns="45720" rtlCol="0" anchor="ctr">
            <a:normAutofit/>
          </a:bodyPr>
          <a:lstStyle/>
          <a:p>
            <a:pPr>
              <a:spcBef>
                <a:spcPts val="1400"/>
              </a:spcBef>
            </a:pPr>
            <a:r>
              <a:rPr lang="en-US" sz="2200" dirty="0"/>
              <a:t>The analysis revealed that </a:t>
            </a:r>
            <a:r>
              <a:rPr lang="en-US" sz="2200" b="1" dirty="0"/>
              <a:t>success rates have steadily increased over time</a:t>
            </a:r>
            <a:r>
              <a:rPr lang="en-US" sz="2200" dirty="0"/>
              <a:t>, reflecting ongoing operational improvements and technological advancements. </a:t>
            </a:r>
            <a:r>
              <a:rPr lang="en-US" sz="2200" b="1" dirty="0"/>
              <a:t>Orbital destination</a:t>
            </a:r>
            <a:r>
              <a:rPr lang="en-US" sz="2200" dirty="0"/>
              <a:t> played a significant role, with </a:t>
            </a:r>
            <a:r>
              <a:rPr lang="en-US" sz="2200" b="1" dirty="0"/>
              <a:t>ES-L1, SSO, HEO, and GEO</a:t>
            </a:r>
            <a:r>
              <a:rPr lang="en-US" sz="2200" dirty="0"/>
              <a:t> demonstrating the most consistent success in landings. </a:t>
            </a:r>
            <a:r>
              <a:rPr lang="en-US" sz="2200" b="1" dirty="0"/>
              <a:t>Launch site</a:t>
            </a:r>
            <a:r>
              <a:rPr lang="en-US" sz="2200" dirty="0"/>
              <a:t> also emerged as a strong predictor, with </a:t>
            </a:r>
            <a:r>
              <a:rPr lang="en-US" sz="2200" b="1" dirty="0"/>
              <a:t>KSC LC-39A</a:t>
            </a:r>
            <a:r>
              <a:rPr lang="en-US" sz="2200" dirty="0"/>
              <a:t> achieving the highest success rate, followed closely by </a:t>
            </a:r>
            <a:r>
              <a:rPr lang="en-US" sz="2200" b="1" dirty="0"/>
              <a:t>CCAFS LC-40</a:t>
            </a:r>
            <a:r>
              <a:rPr lang="en-US" sz="2200" dirty="0"/>
              <a:t>. Various </a:t>
            </a:r>
            <a:r>
              <a:rPr lang="en-US" sz="2200" b="1" dirty="0"/>
              <a:t>machine learning models</a:t>
            </a:r>
            <a:r>
              <a:rPr lang="en-US" sz="2200" dirty="0"/>
              <a:t> were tested to predict landing outcomes, and many showed acceptable performance. Among them, the </a:t>
            </a:r>
            <a:r>
              <a:rPr lang="en-US" sz="2200" b="1" dirty="0" err="1"/>
              <a:t>DecisionTreeClassifier</a:t>
            </a:r>
            <a:r>
              <a:rPr lang="en-US" sz="2200" dirty="0"/>
              <a:t> stood out, delivering the best results with high </a:t>
            </a:r>
            <a:r>
              <a:rPr lang="en-US" sz="2200" b="1" dirty="0"/>
              <a:t>accuracy, precision, and recall</a:t>
            </a:r>
            <a:r>
              <a:rPr lang="en-US" sz="2200" dirty="0"/>
              <a:t>, making it a reliable model for forecasting the success of Falcon 9 first stage landings.</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Introduction</a:t>
            </a:r>
          </a:p>
        </p:txBody>
      </p:sp>
      <p:grpSp>
        <p:nvGrpSpPr>
          <p:cNvPr id="52" name="Group 5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7" name="Rectangle 4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4F8DECF2-D47E-0B0F-AE4C-F4651C05F141}"/>
              </a:ext>
            </a:extLst>
          </p:cNvPr>
          <p:cNvSpPr>
            <a:spLocks noChangeArrowheads="1"/>
          </p:cNvSpPr>
          <p:nvPr/>
        </p:nvSpPr>
        <p:spPr bwMode="auto">
          <a:xfrm>
            <a:off x="793660" y="2599509"/>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a:ln>
                  <a:noFill/>
                </a:ln>
                <a:effectLst/>
              </a:rPr>
              <a:t>This project aims to predict the successful landing of SpaceX's Falcon 9 first stage, a key factor in launch cost-efficiency. SpaceX offers launches at $62 million due to its reusable first stage, compared to $165 million charged by competitors. By accurately forecasting landings, IBM Developer Skills Network can make competitive bids. The project follows a structured pipeline—starting with data collection through APIs and web scraping, followed by wrangling, exploratory analysis using SQL and visualizations, and interactive mapping with Folium. A dashboard was developed using Plotly Dash, and machine learning models, particularly DecisionTreeClassifier, were used for prediction. Insights show improved success rates over time, with KSC LC-39A and orbits like ES-L1 and GEO achieving high success. Heavier payloads initially had higher failure rates but improved over time. Solving this problem allows companies to estimate launch costs more accurately and compete effectively. Key questions explored include success rate trends, influential factors, and model accuracy.</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900" b="0" i="0" u="none" strike="noStrike" cap="none" normalizeH="0" baseline="0">
              <a:ln>
                <a:noFill/>
              </a:ln>
              <a:effectLs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64410" y="841247"/>
            <a:ext cx="4484536" cy="534009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endParaRPr lang="en-US" sz="1800" dirty="0">
              <a:solidFill>
                <a:schemeClr val="tx2"/>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D79D23-408E-2D6B-4D8D-0299BA625A15}"/>
              </a:ext>
            </a:extLst>
          </p:cNvPr>
          <p:cNvSpPr>
            <a:spLocks noGrp="1"/>
          </p:cNvSpPr>
          <p:nvPr>
            <p:ph idx="1"/>
          </p:nvPr>
        </p:nvSpPr>
        <p:spPr>
          <a:xfrm>
            <a:off x="804672" y="2421682"/>
            <a:ext cx="4977578" cy="3639289"/>
          </a:xfrm>
        </p:spPr>
        <p:txBody>
          <a:bodyPr anchor="ctr">
            <a:normAutofit/>
          </a:bodyPr>
          <a:lstStyle/>
          <a:p>
            <a:r>
              <a:rPr lang="en-IN" sz="1800">
                <a:solidFill>
                  <a:schemeClr val="tx2"/>
                </a:solidFill>
              </a:rPr>
              <a:t>Thank you</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miling Face with No Fill">
            <a:extLst>
              <a:ext uri="{FF2B5EF4-FFF2-40B4-BE49-F238E27FC236}">
                <a16:creationId xmlns:a16="http://schemas.microsoft.com/office/drawing/2014/main" id="{CD719E23-C3AE-62AD-D3F0-158223024E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66982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79394" y="1070800"/>
            <a:ext cx="3939688" cy="558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8000" kern="120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5</a:t>
            </a:fld>
            <a:endParaRPr lang="en-US" sz="1200">
              <a:solidFill>
                <a:schemeClr val="tx1">
                  <a:alpha val="60000"/>
                </a:schemeClr>
              </a:solidFill>
              <a:latin typeface="+mn-lt"/>
            </a:endParaRPr>
          </a:p>
        </p:txBody>
      </p:sp>
      <p:cxnSp>
        <p:nvCxnSpPr>
          <p:cNvPr id="21" name="Straight Connector 2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28B70E37-6BB6-95BB-6021-1854A2F04A9E}"/>
              </a:ext>
            </a:extLst>
          </p:cNvPr>
          <p:cNvGraphicFramePr/>
          <p:nvPr>
            <p:extLst>
              <p:ext uri="{D42A27DB-BD31-4B8C-83A1-F6EECF244321}">
                <p14:modId xmlns:p14="http://schemas.microsoft.com/office/powerpoint/2010/main" val="378200037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028" y="3017522"/>
            <a:ext cx="9941319" cy="3124658"/>
          </a:xfrm>
          <a:prstGeom prst="rect">
            <a:avLst/>
          </a:prstGeom>
        </p:spPr>
        <p:txBody>
          <a:bodyPr vert="horz" lIns="91440" tIns="45720" rIns="91440" bIns="45720" rtlCol="0" anchor="ctr">
            <a:normAutofit/>
          </a:bodyPr>
          <a:lstStyle/>
          <a:p>
            <a:pPr>
              <a:spcBef>
                <a:spcPts val="700"/>
              </a:spcBef>
            </a:pPr>
            <a:r>
              <a:rPr lang="en-US" sz="1700"/>
              <a:t>Data was collected using a combination of retrieval techniques:</a:t>
            </a:r>
          </a:p>
          <a:p>
            <a:pPr lvl="1">
              <a:spcBef>
                <a:spcPts val="700"/>
              </a:spcBef>
            </a:pPr>
            <a:r>
              <a:rPr lang="en-US" sz="1700"/>
              <a:t>HTTP requests against various </a:t>
            </a:r>
            <a:r>
              <a:rPr lang="en-US" sz="1700">
                <a:hlinkClick r:id="rId2">
                  <a:extLst>
                    <a:ext uri="{A12FA001-AC4F-418D-AE19-62706E023703}">
                      <ahyp:hlinkClr xmlns:ahyp="http://schemas.microsoft.com/office/drawing/2018/hyperlinkcolor" val="tx"/>
                    </a:ext>
                  </a:extLst>
                </a:hlinkClick>
              </a:rPr>
              <a:t>SpaceX API</a:t>
            </a:r>
            <a:r>
              <a:rPr lang="en-US" sz="1700"/>
              <a:t> endpoints:</a:t>
            </a:r>
          </a:p>
          <a:p>
            <a:pPr lvl="2">
              <a:spcBef>
                <a:spcPts val="700"/>
              </a:spcBef>
            </a:pPr>
            <a:r>
              <a:rPr lang="en-US" sz="1700"/>
              <a:t>Initial launch data was obtained from: </a:t>
            </a:r>
            <a:r>
              <a:rPr lang="en-US" sz="1700" b="1"/>
              <a:t>/v4/launches/past </a:t>
            </a:r>
          </a:p>
          <a:p>
            <a:pPr lvl="2">
              <a:spcBef>
                <a:spcPts val="700"/>
              </a:spcBef>
            </a:pPr>
            <a:r>
              <a:rPr lang="en-US" sz="1700"/>
              <a:t>Additional data was backfilled from:</a:t>
            </a:r>
          </a:p>
          <a:p>
            <a:pPr lvl="3">
              <a:spcBef>
                <a:spcPts val="700"/>
              </a:spcBef>
            </a:pPr>
            <a:r>
              <a:rPr lang="en-US" sz="1700" b="1"/>
              <a:t>/v4/rockets </a:t>
            </a:r>
          </a:p>
          <a:p>
            <a:pPr lvl="3">
              <a:spcBef>
                <a:spcPts val="700"/>
              </a:spcBef>
            </a:pPr>
            <a:r>
              <a:rPr lang="en-US" sz="1700" b="1"/>
              <a:t>/v4/launchpads</a:t>
            </a:r>
          </a:p>
          <a:p>
            <a:pPr lvl="3">
              <a:spcBef>
                <a:spcPts val="700"/>
              </a:spcBef>
            </a:pPr>
            <a:r>
              <a:rPr lang="en-US" sz="1700" b="1"/>
              <a:t>/v4/payloads</a:t>
            </a:r>
          </a:p>
          <a:p>
            <a:pPr lvl="3">
              <a:spcBef>
                <a:spcPts val="700"/>
              </a:spcBef>
            </a:pPr>
            <a:r>
              <a:rPr lang="en-US" sz="1700" b="1"/>
              <a:t>/v4/cores</a:t>
            </a:r>
          </a:p>
          <a:p>
            <a:pPr lvl="1">
              <a:spcBef>
                <a:spcPts val="700"/>
              </a:spcBef>
            </a:pPr>
            <a:r>
              <a:rPr lang="en-US" sz="1700"/>
              <a:t>Tabular data from the </a:t>
            </a:r>
            <a:r>
              <a:rPr lang="en-US" sz="1700">
                <a:hlinkClick r:id="rId3">
                  <a:extLst>
                    <a:ext uri="{A12FA001-AC4F-418D-AE19-62706E023703}">
                      <ahyp:hlinkClr xmlns:ahyp="http://schemas.microsoft.com/office/drawing/2018/hyperlinkcolor" val="tx"/>
                    </a:ext>
                  </a:extLst>
                </a:hlinkClick>
              </a:rPr>
              <a:t>List of Falcon 9 and Falcon Heavy launches</a:t>
            </a:r>
            <a:r>
              <a:rPr lang="en-US" sz="1700"/>
              <a:t> Wikipedia page.</a:t>
            </a:r>
          </a:p>
          <a:p>
            <a:pPr lvl="1">
              <a:spcBef>
                <a:spcPts val="700"/>
              </a:spcBef>
            </a:pPr>
            <a:endParaRPr lang="en-US" sz="1700"/>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Data Collection – SpaceX API</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The initial data was obtained from the `/v4/launches/past` API endpoint. </a:t>
            </a:r>
          </a:p>
          <a:p>
            <a:pPr>
              <a:spcBef>
                <a:spcPts val="1400"/>
              </a:spcBef>
            </a:pPr>
            <a:r>
              <a:rPr lang="en-US" sz="2000" dirty="0"/>
              <a:t>Additional data was backfilled from the `rocket`, `launchpad`, `payloads`, and `cores` API endpoints, for records with extant corresponding IDs. </a:t>
            </a:r>
          </a:p>
          <a:p>
            <a:pPr>
              <a:spcBef>
                <a:spcPts val="1400"/>
              </a:spcBef>
            </a:pPr>
            <a:endParaRPr lang="en-US" sz="2000" dirty="0"/>
          </a:p>
          <a:p>
            <a:endParaRPr lang="en-US" sz="2000" dirty="0"/>
          </a:p>
          <a:p>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2"/>
          <a:srcRect t="130" r="4" b="957"/>
          <a:stretch/>
        </p:blipFill>
        <p:spPr>
          <a:xfrm>
            <a:off x="5977788" y="799352"/>
            <a:ext cx="5425410" cy="525929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Data Collection - Scraping</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1900" dirty="0"/>
              <a:t>Web scraping workflow:</a:t>
            </a:r>
          </a:p>
          <a:p>
            <a:pPr lvl="1">
              <a:spcBef>
                <a:spcPts val="1400"/>
              </a:spcBef>
            </a:pPr>
            <a:r>
              <a:rPr lang="en-US" sz="1900" dirty="0"/>
              <a:t>Send HTTP Get to Falcon 9 Launch page at Wikipedia, to retrieve the HTML source</a:t>
            </a:r>
          </a:p>
          <a:p>
            <a:pPr lvl="1">
              <a:spcBef>
                <a:spcPts val="1400"/>
              </a:spcBef>
            </a:pPr>
            <a:r>
              <a:rPr lang="en-US" sz="1900" dirty="0"/>
              <a:t>Create a </a:t>
            </a:r>
            <a:r>
              <a:rPr lang="en-US" sz="1900" dirty="0" err="1"/>
              <a:t>BeautifulSoup</a:t>
            </a:r>
            <a:r>
              <a:rPr lang="en-US" sz="1900" dirty="0"/>
              <a:t> object to extract the tables containing launch data</a:t>
            </a:r>
          </a:p>
          <a:p>
            <a:pPr lvl="1">
              <a:spcBef>
                <a:spcPts val="1400"/>
              </a:spcBef>
            </a:pPr>
            <a:r>
              <a:rPr lang="en-US" sz="1900" dirty="0"/>
              <a:t>Populate a Pandas </a:t>
            </a:r>
            <a:r>
              <a:rPr lang="en-US" sz="1900" dirty="0" err="1"/>
              <a:t>DataFrame</a:t>
            </a:r>
            <a:r>
              <a:rPr lang="en-US" sz="1900" dirty="0"/>
              <a:t> using the extracted columns</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2"/>
          <a:srcRect l="18815" r="21352" b="-2"/>
          <a:stretch/>
        </p:blipFill>
        <p:spPr>
          <a:xfrm>
            <a:off x="5977788" y="799352"/>
            <a:ext cx="5425410" cy="525929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r>
              <a:rPr lang="en-US" sz="1400" dirty="0"/>
              <a:t>Goals:</a:t>
            </a:r>
          </a:p>
          <a:p>
            <a:pPr lvl="1"/>
            <a:r>
              <a:rPr lang="en-US" sz="1400" dirty="0"/>
              <a:t>Use Exploratory Data Analysis (EDA) to find patterns in the data.</a:t>
            </a:r>
          </a:p>
          <a:p>
            <a:pPr lvl="1"/>
            <a:r>
              <a:rPr lang="en-US" sz="1400" dirty="0"/>
              <a:t>Determine the labels for training supervised models.</a:t>
            </a:r>
          </a:p>
          <a:p>
            <a:r>
              <a:rPr lang="en-US" sz="1400" dirty="0"/>
              <a:t>Steps:</a:t>
            </a:r>
          </a:p>
          <a:p>
            <a:pPr lvl="1"/>
            <a:r>
              <a:rPr lang="en-US" sz="1400" dirty="0"/>
              <a:t>Find missing values as a percentage of each attribute</a:t>
            </a:r>
          </a:p>
          <a:p>
            <a:pPr lvl="1"/>
            <a:r>
              <a:rPr lang="en-US" sz="1400" dirty="0"/>
              <a:t>Identify column types, numerical or categorical</a:t>
            </a:r>
          </a:p>
          <a:p>
            <a:pPr lvl="1"/>
            <a:r>
              <a:rPr lang="en-US" sz="1400" dirty="0"/>
              <a:t>Show launches per Launch Site</a:t>
            </a:r>
          </a:p>
          <a:p>
            <a:pPr lvl="1"/>
            <a:r>
              <a:rPr lang="en-US" sz="1400" dirty="0"/>
              <a:t>Show distribution of Orbit type in the data set</a:t>
            </a:r>
          </a:p>
          <a:p>
            <a:pPr lvl="1"/>
            <a:r>
              <a:rPr lang="en-US" sz="1400" dirty="0"/>
              <a:t>Explore outcomes, and group them by binary outcome (success or failure)</a:t>
            </a:r>
          </a:p>
          <a:p>
            <a:pPr lvl="1"/>
            <a:r>
              <a:rPr lang="en-US" sz="1400" dirty="0"/>
              <a:t>Store outcome as "Class" label, to be used as target value in training</a:t>
            </a:r>
          </a:p>
          <a:p>
            <a:endParaRPr lang="en-US" sz="1400" dirty="0"/>
          </a:p>
          <a:p>
            <a:endParaRPr lang="en-US" sz="1400" dirty="0"/>
          </a:p>
          <a:p>
            <a:endParaRPr lang="en-US" sz="1400" dirty="0"/>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2"/>
          <a:srcRect t="6554" r="-2" b="6444"/>
          <a:stretch/>
        </p:blipFill>
        <p:spPr>
          <a:xfrm>
            <a:off x="8109502" y="10"/>
            <a:ext cx="4082498" cy="6857990"/>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9</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204</TotalTime>
  <Words>2554</Words>
  <Application>Microsoft Office PowerPoint</Application>
  <PresentationFormat>Widescreen</PresentationFormat>
  <Paragraphs>366</Paragraphs>
  <Slides>40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Abadi</vt:lpstr>
      <vt:lpstr>Arial</vt:lpstr>
      <vt:lpstr>Calibri</vt:lpstr>
      <vt:lpstr>Custom Design</vt:lpstr>
      <vt:lpstr>LaunchWise – Cost Prediction Through Landing Success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Tejavardhan Reddy Chilkur (tchilkur)</cp:lastModifiedBy>
  <cp:revision>1876</cp:revision>
  <dcterms:created xsi:type="dcterms:W3CDTF">2021-04-29T18:58:34Z</dcterms:created>
  <dcterms:modified xsi:type="dcterms:W3CDTF">2025-05-03T20:27:21Z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